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Organic Traffic</c:v>
                </c:pt>
              </c:strCache>
            </c:strRef>
          </c:tx>
          <c:spPr>
            <a:solidFill>
              <a:srgbClr val="1B6CA8"/>
            </a:solidFill>
            <a:ln w="31750" cap="flat">
              <a:solidFill>
                <a:srgbClr val="1B6CA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1B6CA8"/>
              </a:solidFill>
              <a:ln w="9525" cap="flat">
                <a:solidFill>
                  <a:srgbClr val="1B6CA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12</c:v>
                </c:pt>
                <c:pt idx="1">
                  <c:v>19</c:v>
                </c:pt>
                <c:pt idx="2">
                  <c:v>28</c:v>
                </c:pt>
                <c:pt idx="3">
                  <c:v>37</c:v>
                </c:pt>
                <c:pt idx="4">
                  <c:v>48</c:v>
                </c:pt>
                <c:pt idx="5">
                  <c:v>62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Paid Conversions</c:v>
                </c:pt>
              </c:strCache>
            </c:strRef>
          </c:tx>
          <c:spPr>
            <a:solidFill>
              <a:srgbClr val="E8563A"/>
            </a:solidFill>
            <a:ln w="31750" cap="flat">
              <a:solidFill>
                <a:srgbClr val="E8563A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E8563A"/>
              </a:solidFill>
              <a:ln w="9525" cap="flat">
                <a:solidFill>
                  <a:srgbClr val="E8563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</c:lvl>
              </c:multiLvlStrCache>
            </c:multiLvl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8</c:v>
                </c:pt>
                <c:pt idx="1">
                  <c:v>14</c:v>
                </c:pt>
                <c:pt idx="2">
                  <c:v>20</c:v>
                </c:pt>
                <c:pt idx="3">
                  <c:v>26</c:v>
                </c:pt>
                <c:pt idx="4">
                  <c:v>33</c:v>
                </c:pt>
                <c:pt idx="5">
                  <c:v>42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Email Open Rate</c:v>
                </c:pt>
              </c:strCache>
            </c:strRef>
          </c:tx>
          <c:spPr>
            <a:solidFill>
              <a:srgbClr val="F2A900"/>
            </a:solidFill>
            <a:ln w="31750" cap="flat">
              <a:solidFill>
                <a:srgbClr val="F2A900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F2A900"/>
              </a:solidFill>
              <a:ln w="9525" cap="flat">
                <a:solidFill>
                  <a:srgbClr val="F2A900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</c:lvl>
              </c:multiLvlStrCache>
            </c:multiLvl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24</c:v>
                </c:pt>
                <c:pt idx="1">
                  <c:v>30</c:v>
                </c:pt>
                <c:pt idx="2">
                  <c:v>36</c:v>
                </c:pt>
                <c:pt idx="3">
                  <c:v>40</c:v>
                </c:pt>
                <c:pt idx="4">
                  <c:v>44</c:v>
                </c:pt>
                <c:pt idx="5">
                  <c:v>48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Proficiency %</c:v>
                </c:pt>
              </c:strCache>
            </c:strRef>
          </c:tx>
          <c:spPr>
            <a:solidFill>
              <a:srgbClr val="1B6CA8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1B6CA8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E8563A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0B2545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F2A900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1B6CA8"/>
              </a:solidFill>
              <a:effectLst/>
            </c:spPr>
          </c:dPt>
          <c:dPt>
            <c:idx val="5"/>
            <c:invertIfNegative val="0"/>
            <c:bubble3D val="0"/>
            <c:spPr>
              <a:solidFill>
                <a:srgbClr val="E8563A"/>
              </a:solidFill>
              <a:effectLst/>
            </c:spPr>
          </c:dPt>
          <c:dPt>
            <c:idx val="6"/>
            <c:invertIfNegative val="0"/>
            <c:bubble3D val="0"/>
            <c:spPr>
              <a:solidFill>
                <a:srgbClr val="0B2545"/>
              </a:solidFill>
              <a:effectLst/>
            </c:spPr>
          </c:dPt>
          <c:dPt>
            <c:idx val="7"/>
            <c:invertIfNegative val="0"/>
            <c:bubble3D val="0"/>
            <c:spPr>
              <a:solidFill>
                <a:srgbClr val="F2A900"/>
              </a:solidFill>
              <a:effectLst/>
            </c:spPr>
          </c:dPt>
          <c:cat>
            <c:multiLvlStrRef>
              <c:f>Sheet1!$A$2:$A$9</c:f>
              <c:multiLvlStrCache>
                <c:ptCount val="8"/>
                <c:lvl>
                  <c:pt idx="0">
                    <c:v>HTML/CSS</c:v>
                  </c:pt>
                  <c:pt idx="1">
                    <c:v>JavaScript</c:v>
                  </c:pt>
                  <c:pt idx="2">
                    <c:v>React.js</c:v>
                  </c:pt>
                  <c:pt idx="3">
                    <c:v>WordPress</c:v>
                  </c:pt>
                  <c:pt idx="4">
                    <c:v>UI/UX Design</c:v>
                  </c:pt>
                  <c:pt idx="5">
                    <c:v>Figma</c:v>
                  </c:pt>
                  <c:pt idx="6">
                    <c:v>PHP/MySQL</c:v>
                  </c:pt>
                  <c:pt idx="7">
                    <c:v>Git / GitHub</c:v>
                  </c:pt>
                </c:lvl>
              </c:multiLvlStrCache>
            </c:multiLvl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95</c:v>
                </c:pt>
                <c:pt idx="1">
                  <c:v>85</c:v>
                </c:pt>
                <c:pt idx="2">
                  <c:v>78</c:v>
                </c:pt>
                <c:pt idx="3">
                  <c:v>90</c:v>
                </c:pt>
                <c:pt idx="4">
                  <c:v>88</c:v>
                </c:pt>
                <c:pt idx="5">
                  <c:v>83</c:v>
                </c:pt>
                <c:pt idx="6">
                  <c:v>72</c:v>
                </c:pt>
                <c:pt idx="7">
                  <c:v>80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33415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94A3B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800" b="0" i="0" u="none" strike="noStrike">
                <a:solidFill>
                  <a:srgbClr val="000000"/>
                </a:solidFill>
                <a:latin typeface="Arial"/>
              </a:defRPr>
            </a:pPr>
            <a:r>
              <a:rPr sz="1800" b="0" i="0" u="none" strike="noStrike">
                <a:solidFill>
                  <a:srgbClr val="000000"/>
                </a:solidFill>
                <a:latin typeface="Arial"/>
              </a:rPr>
              <a:t>Project Types</a:t>
            </a:r>
          </a:p>
        </c:rich>
      </c:tx>
      <c:layout/>
      <c:overlay val="0"/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Projects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0B2545"/>
              </a:solidFill>
              <a:effectLst/>
            </c:spPr>
          </c:dPt>
          <c:dPt>
            <c:idx val="1"/>
            <c:bubble3D val="0"/>
            <c:spPr>
              <a:solidFill>
                <a:srgbClr val="1B6CA8"/>
              </a:solidFill>
              <a:effectLst/>
            </c:spPr>
          </c:dPt>
          <c:dPt>
            <c:idx val="2"/>
            <c:bubble3D val="0"/>
            <c:spPr>
              <a:solidFill>
                <a:srgbClr val="2EC4B6"/>
              </a:solidFill>
              <a:effectLst/>
            </c:spPr>
          </c:dPt>
          <c:dPt>
            <c:idx val="3"/>
            <c:bubble3D val="0"/>
            <c:spPr>
              <a:solidFill>
                <a:srgbClr val="F2A900"/>
              </a:solidFill>
              <a:effectLst/>
            </c:spPr>
          </c:dPt>
          <c:dPt>
            <c:idx val="4"/>
            <c:bubble3D val="0"/>
            <c:spPr>
              <a:solidFill>
                <a:srgbClr val="E8563A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E-Commerce</c:v>
                </c:pt>
                <c:pt idx="1">
                  <c:v>Corporate</c:v>
                </c:pt>
                <c:pt idx="2">
                  <c:v>Portfolios</c:v>
                </c:pt>
                <c:pt idx="3">
                  <c:v>Landing Pages</c:v>
                </c:pt>
                <c:pt idx="4">
                  <c:v>SaaS</c:v>
                </c:pt>
              </c:strCache>
            </c:strRef>
          </c:cat>
          <c:val>
            <c:numRef>
              <c:f>Sheet1!$B$2:$B$6</c:f>
              <c:numCache>
                <c:ptCount val="5"/>
                <c:pt idx="0">
                  <c:v>30</c:v>
                </c:pt>
                <c:pt idx="1">
                  <c:v>25</c:v>
                </c:pt>
                <c:pt idx="2">
                  <c:v>15</c:v>
                </c:pt>
                <c:pt idx="3">
                  <c:v>18</c:v>
                </c:pt>
                <c:pt idx="4">
                  <c:v>12</c:v>
                </c:pt>
              </c:numCache>
            </c:numRef>
          </c:val>
        </c:ser>
        <c:firstSliceAng val="0"/>
        <c:holeSize val="55"/>
      </c:doughnutChart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800" b="0" i="0" u="none" strike="noStrike">
                <a:solidFill>
                  <a:srgbClr val="000000"/>
                </a:solidFill>
                <a:latin typeface="Arial"/>
              </a:defRPr>
            </a:pPr>
            <a:r>
              <a:rPr sz="1800" b="0" i="0" u="none" strike="noStrike">
                <a:solidFill>
                  <a:srgbClr val="000000"/>
                </a:solidFill>
                <a:latin typeface="Arial"/>
              </a:rPr>
              <a:t>Channel Revenue Split (%)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Contribution %</c:v>
                </c:pt>
              </c:strCache>
            </c:strRef>
          </c:tx>
          <c:spPr>
            <a:solidFill>
              <a:srgbClr val="1B6CA8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1B6CA8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E8563A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0B2545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F2A900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2EC4B6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Google Ads</c:v>
                  </c:pt>
                  <c:pt idx="1">
                    <c:v>Meta Ads</c:v>
                  </c:pt>
                  <c:pt idx="2">
                    <c:v>SEO/Organic</c:v>
                  </c:pt>
                  <c:pt idx="3">
                    <c:v>Email</c:v>
                  </c:pt>
                  <c:pt idx="4">
                    <c:v>LinkedIn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38</c:v>
                </c:pt>
                <c:pt idx="1">
                  <c:v>27</c:v>
                </c:pt>
                <c:pt idx="2">
                  <c:v>20</c:v>
                </c:pt>
                <c:pt idx="3">
                  <c:v>10</c:v>
                </c:pt>
                <c:pt idx="4">
                  <c:v>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800" b="0" i="0" u="none" strike="noStrike">
                <a:solidFill>
                  <a:srgbClr val="000000"/>
                </a:solidFill>
                <a:latin typeface="Arial"/>
              </a:defRPr>
            </a:pPr>
            <a:r>
              <a:rPr sz="1800" b="0" i="0" u="none" strike="noStrike">
                <a:solidFill>
                  <a:srgbClr val="000000"/>
                </a:solidFill>
                <a:latin typeface="Arial"/>
              </a:rPr>
              <a:t>Client Industry Split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Clients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B6CA8"/>
              </a:solidFill>
              <a:effectLst/>
            </c:spPr>
          </c:dPt>
          <c:dPt>
            <c:idx val="1"/>
            <c:bubble3D val="0"/>
            <c:spPr>
              <a:solidFill>
                <a:srgbClr val="0B2545"/>
              </a:solidFill>
              <a:effectLst/>
            </c:spPr>
          </c:dPt>
          <c:dPt>
            <c:idx val="2"/>
            <c:bubble3D val="0"/>
            <c:spPr>
              <a:solidFill>
                <a:srgbClr val="E8563A"/>
              </a:solidFill>
              <a:effectLst/>
            </c:spPr>
          </c:dPt>
          <c:dPt>
            <c:idx val="3"/>
            <c:bubble3D val="0"/>
            <c:spPr>
              <a:solidFill>
                <a:srgbClr val="F2A900"/>
              </a:solidFill>
              <a:effectLst/>
            </c:spPr>
          </c:dPt>
          <c:dPt>
            <c:idx val="4"/>
            <c:bubble3D val="0"/>
            <c:spPr>
              <a:solidFill>
                <a:srgbClr val="2EC4B6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E-Commerce</c:v>
                </c:pt>
                <c:pt idx="1">
                  <c:v>B2B SaaS</c:v>
                </c:pt>
                <c:pt idx="2">
                  <c:v>Professional Services</c:v>
                </c:pt>
                <c:pt idx="3">
                  <c:v>Real Estate</c:v>
                </c:pt>
                <c:pt idx="4">
                  <c:v>Health</c:v>
                </c:pt>
              </c:strCache>
            </c:strRef>
          </c:cat>
          <c:val>
            <c:numRef>
              <c:f>Sheet1!$B$2:$B$6</c:f>
              <c:numCache>
                <c:ptCount val="5"/>
                <c:pt idx="0">
                  <c:v>32</c:v>
                </c:pt>
                <c:pt idx="1">
                  <c:v>24</c:v>
                </c:pt>
                <c:pt idx="2">
                  <c:v>20</c:v>
                </c:pt>
                <c:pt idx="3">
                  <c:v>14</c:v>
                </c:pt>
                <c:pt idx="4">
                  <c:v>10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4.xml"/><Relationship Id="rId2" Type="http://schemas.openxmlformats.org/officeDocument/2006/relationships/chart" Target="/ppt/charts/chart5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chart" Target="/ppt/charts/chart3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5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943600" y="0"/>
            <a:ext cx="3200400" cy="5143500"/>
          </a:xfrm>
          <a:prstGeom prst="rect">
            <a:avLst/>
          </a:prstGeom>
          <a:solidFill>
            <a:srgbClr val="0D3B6E"/>
          </a:solidFill>
          <a:ln w="12700">
            <a:solidFill>
              <a:srgbClr val="0D3B6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760720" y="0"/>
            <a:ext cx="228600" cy="5143500"/>
          </a:xfrm>
          <a:prstGeom prst="rect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583680" y="3200400"/>
            <a:ext cx="2560320" cy="2560320"/>
          </a:xfrm>
          <a:prstGeom prst="ellipse">
            <a:avLst/>
          </a:prstGeom>
          <a:solidFill>
            <a:srgbClr val="1B6CA8">
              <a:alpha val="25000"/>
            </a:srgbClr>
          </a:solidFill>
          <a:ln w="12700">
            <a:solidFill>
              <a:srgbClr val="1B6CA8">
                <a:alpha val="2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132320" y="91440"/>
            <a:ext cx="1645920" cy="1645920"/>
          </a:xfrm>
          <a:prstGeom prst="ellipse">
            <a:avLst/>
          </a:prstGeom>
          <a:solidFill>
            <a:srgbClr val="F2A900">
              <a:alpha val="20000"/>
            </a:srgbClr>
          </a:solidFill>
          <a:ln w="12700">
            <a:solidFill>
              <a:srgbClr val="F2A900">
                <a:alpha val="2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72400" y="1828800"/>
            <a:ext cx="1005840" cy="1005840"/>
          </a:xfrm>
          <a:prstGeom prst="ellipse">
            <a:avLst/>
          </a:prstGeom>
          <a:solidFill>
            <a:srgbClr val="2EC4B6">
              <a:alpha val="30000"/>
            </a:srgbClr>
          </a:solidFill>
          <a:ln w="12700">
            <a:solidFill>
              <a:srgbClr val="2EC4B6">
                <a:alpha val="3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731520"/>
            <a:ext cx="52120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Aakriti</a:t>
            </a:r>
            <a:endParaRPr lang="en-US" sz="5400" dirty="0"/>
          </a:p>
        </p:txBody>
      </p:sp>
      <p:sp>
        <p:nvSpPr>
          <p:cNvPr id="9" name="Text 7"/>
          <p:cNvSpPr/>
          <p:nvPr/>
        </p:nvSpPr>
        <p:spPr>
          <a:xfrm>
            <a:off x="502920" y="1600200"/>
            <a:ext cx="52120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2A9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Aggarwal</a:t>
            </a:r>
            <a:endParaRPr lang="en-US" sz="5400" dirty="0"/>
          </a:p>
        </p:txBody>
      </p:sp>
      <p:sp>
        <p:nvSpPr>
          <p:cNvPr id="10" name="Shape 8"/>
          <p:cNvSpPr/>
          <p:nvPr/>
        </p:nvSpPr>
        <p:spPr>
          <a:xfrm>
            <a:off x="502920" y="2697480"/>
            <a:ext cx="2450592" cy="347472"/>
          </a:xfrm>
          <a:prstGeom prst="roundRect">
            <a:avLst>
              <a:gd name="adj" fmla="val 13158"/>
            </a:avLst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2697480"/>
            <a:ext cx="24505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Digital Marketing Strategist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118104" y="2697480"/>
            <a:ext cx="1284732" cy="347472"/>
          </a:xfrm>
          <a:prstGeom prst="roundRect">
            <a:avLst>
              <a:gd name="adj" fmla="val 13158"/>
            </a:avLst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118104" y="2697480"/>
            <a:ext cx="12847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Web Developer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67428" y="2697480"/>
            <a:ext cx="1362456" cy="347472"/>
          </a:xfrm>
          <a:prstGeom prst="roundRect">
            <a:avLst>
              <a:gd name="adj" fmla="val 13158"/>
            </a:avLst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67428" y="2697480"/>
            <a:ext cx="13624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UI/UX Designer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02920" y="3246120"/>
            <a:ext cx="5120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A0C4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Crafting digital experiences that convert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0" y="4663440"/>
            <a:ext cx="5760720" cy="475488"/>
          </a:xfrm>
          <a:prstGeom prst="rect">
            <a:avLst/>
          </a:prstGeom>
          <a:solidFill>
            <a:srgbClr val="0A1F3D"/>
          </a:solidFill>
          <a:ln w="12700">
            <a:solidFill>
              <a:srgbClr val="0A1F3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74320" y="4663440"/>
            <a:ext cx="5394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0CDF4"/>
                </a:solidFill>
              </a:rPr>
              <a:t>aakriti.aggarwal@email.com   |   www.aakritia.design   |   Sydney, Australia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89320" y="548640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500" kern="0" dirty="0">
                <a:solidFill>
                  <a:srgbClr val="F2A900"/>
                </a:solidFill>
              </a:rPr>
              <a:t>Portfolio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89320" y="914400"/>
            <a:ext cx="29260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2026</a:t>
            </a:r>
            <a:endParaRPr lang="en-US" sz="5200" dirty="0"/>
          </a:p>
        </p:txBody>
      </p:sp>
      <p:sp>
        <p:nvSpPr>
          <p:cNvPr id="21" name="Text 19"/>
          <p:cNvSpPr/>
          <p:nvPr/>
        </p:nvSpPr>
        <p:spPr>
          <a:xfrm>
            <a:off x="5989320" y="19659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2EC4B6"/>
                </a:solidFill>
              </a:rPr>
              <a:t>Australia Ready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080760" y="2514600"/>
            <a:ext cx="2743200" cy="640080"/>
          </a:xfrm>
          <a:prstGeom prst="rect">
            <a:avLst/>
          </a:prstGeom>
          <a:solidFill>
            <a:srgbClr val="0D3B6E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080760" y="2560320"/>
            <a:ext cx="1005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A900"/>
                </a:solidFill>
              </a:rPr>
              <a:t>5+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6995160" y="2624328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Years Exp.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080760" y="3264408"/>
            <a:ext cx="2743200" cy="640080"/>
          </a:xfrm>
          <a:prstGeom prst="rect">
            <a:avLst/>
          </a:prstGeom>
          <a:solidFill>
            <a:srgbClr val="0D3B6E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080760" y="3310128"/>
            <a:ext cx="1005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A900"/>
                </a:solidFill>
              </a:rPr>
              <a:t>20+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6995160" y="3374136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Projects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080760" y="4014216"/>
            <a:ext cx="2743200" cy="640080"/>
          </a:xfrm>
          <a:prstGeom prst="rect">
            <a:avLst/>
          </a:prstGeom>
          <a:solidFill>
            <a:srgbClr val="0D3B6E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080760" y="4059936"/>
            <a:ext cx="1005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A900"/>
                </a:solidFill>
              </a:rPr>
              <a:t>340%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6995160" y="4123944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Avg. ROAS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B254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Results Dashboard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A5568"/>
                </a:solidFill>
              </a:rPr>
              <a:t>Data-driven outcomes across marketing &amp; web projects</a:t>
            </a:r>
            <a:endParaRPr lang="en-US" sz="11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365760" y="1097280"/>
          <a:ext cx="4114800" cy="2286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5" name="Chart 1" descr=""/>
          <p:cNvGraphicFramePr/>
          <p:nvPr/>
        </p:nvGraphicFramePr>
        <p:xfrm>
          <a:off x="4663440" y="1097280"/>
          <a:ext cx="4114800" cy="2286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6" name="Shape 2"/>
          <p:cNvSpPr/>
          <p:nvPr/>
        </p:nvSpPr>
        <p:spPr>
          <a:xfrm>
            <a:off x="320040" y="3611880"/>
            <a:ext cx="1645920" cy="1325880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3"/>
          <p:cNvSpPr/>
          <p:nvPr/>
        </p:nvSpPr>
        <p:spPr>
          <a:xfrm>
            <a:off x="320040" y="3730752"/>
            <a:ext cx="16459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$2.1M+</a:t>
            </a:r>
            <a:endParaRPr lang="en-US" sz="2200" dirty="0"/>
          </a:p>
        </p:txBody>
      </p:sp>
      <p:sp>
        <p:nvSpPr>
          <p:cNvPr id="8" name="Text 4"/>
          <p:cNvSpPr/>
          <p:nvPr/>
        </p:nvSpPr>
        <p:spPr>
          <a:xfrm>
            <a:off x="320040" y="434340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FFFFF"/>
                </a:solidFill>
              </a:rPr>
              <a:t>Ad Spend Managed</a:t>
            </a:r>
            <a:endParaRPr lang="en-US" sz="850" dirty="0"/>
          </a:p>
        </p:txBody>
      </p:sp>
      <p:sp>
        <p:nvSpPr>
          <p:cNvPr id="9" name="Shape 5"/>
          <p:cNvSpPr/>
          <p:nvPr/>
        </p:nvSpPr>
        <p:spPr>
          <a:xfrm>
            <a:off x="2084832" y="3611880"/>
            <a:ext cx="1645920" cy="132588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Text 6"/>
          <p:cNvSpPr/>
          <p:nvPr/>
        </p:nvSpPr>
        <p:spPr>
          <a:xfrm>
            <a:off x="2084832" y="3730752"/>
            <a:ext cx="16459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340%</a:t>
            </a:r>
            <a:endParaRPr lang="en-US" sz="2200" dirty="0"/>
          </a:p>
        </p:txBody>
      </p:sp>
      <p:sp>
        <p:nvSpPr>
          <p:cNvPr id="11" name="Text 7"/>
          <p:cNvSpPr/>
          <p:nvPr/>
        </p:nvSpPr>
        <p:spPr>
          <a:xfrm>
            <a:off x="2084832" y="434340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FFFFF"/>
                </a:solidFill>
              </a:rPr>
              <a:t>Best ROAS</a:t>
            </a:r>
            <a:endParaRPr lang="en-US" sz="850" dirty="0"/>
          </a:p>
        </p:txBody>
      </p:sp>
      <p:sp>
        <p:nvSpPr>
          <p:cNvPr id="12" name="Shape 8"/>
          <p:cNvSpPr/>
          <p:nvPr/>
        </p:nvSpPr>
        <p:spPr>
          <a:xfrm>
            <a:off x="3849624" y="3611880"/>
            <a:ext cx="1645920" cy="1325880"/>
          </a:xfrm>
          <a:prstGeom prst="rect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9"/>
          <p:cNvSpPr/>
          <p:nvPr/>
        </p:nvSpPr>
        <p:spPr>
          <a:xfrm>
            <a:off x="3849624" y="3730752"/>
            <a:ext cx="16459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29</a:t>
            </a:r>
            <a:endParaRPr lang="en-US" sz="2200" dirty="0"/>
          </a:p>
        </p:txBody>
      </p:sp>
      <p:sp>
        <p:nvSpPr>
          <p:cNvPr id="14" name="Text 10"/>
          <p:cNvSpPr/>
          <p:nvPr/>
        </p:nvSpPr>
        <p:spPr>
          <a:xfrm>
            <a:off x="3849624" y="434340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FFFFF"/>
                </a:solidFill>
              </a:rPr>
              <a:t>Campaigns Launched</a:t>
            </a:r>
            <a:endParaRPr lang="en-US" sz="850" dirty="0"/>
          </a:p>
        </p:txBody>
      </p:sp>
      <p:sp>
        <p:nvSpPr>
          <p:cNvPr id="15" name="Shape 11"/>
          <p:cNvSpPr/>
          <p:nvPr/>
        </p:nvSpPr>
        <p:spPr>
          <a:xfrm>
            <a:off x="5614416" y="3611880"/>
            <a:ext cx="1645920" cy="1325880"/>
          </a:xfrm>
          <a:prstGeom prst="rect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2"/>
          <p:cNvSpPr/>
          <p:nvPr/>
        </p:nvSpPr>
        <p:spPr>
          <a:xfrm>
            <a:off x="5614416" y="3730752"/>
            <a:ext cx="16459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92%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5614416" y="434340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FFFFF"/>
                </a:solidFill>
              </a:rPr>
              <a:t>Client Retention</a:t>
            </a:r>
            <a:endParaRPr lang="en-US" sz="850" dirty="0"/>
          </a:p>
        </p:txBody>
      </p:sp>
      <p:sp>
        <p:nvSpPr>
          <p:cNvPr id="18" name="Shape 14"/>
          <p:cNvSpPr/>
          <p:nvPr/>
        </p:nvSpPr>
        <p:spPr>
          <a:xfrm>
            <a:off x="7379208" y="3611880"/>
            <a:ext cx="1645920" cy="132588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Text 15"/>
          <p:cNvSpPr/>
          <p:nvPr/>
        </p:nvSpPr>
        <p:spPr>
          <a:xfrm>
            <a:off x="7379208" y="3730752"/>
            <a:ext cx="16459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4.9★</a:t>
            </a:r>
            <a:endParaRPr lang="en-US" sz="2200" dirty="0"/>
          </a:p>
        </p:txBody>
      </p:sp>
      <p:sp>
        <p:nvSpPr>
          <p:cNvPr id="20" name="Text 16"/>
          <p:cNvSpPr/>
          <p:nvPr/>
        </p:nvSpPr>
        <p:spPr>
          <a:xfrm>
            <a:off x="7379208" y="434340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FFFFF"/>
                </a:solidFill>
              </a:rPr>
              <a:t>Avg. Client Rating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25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914400"/>
            <a:ext cx="4572000" cy="4572000"/>
          </a:xfrm>
          <a:prstGeom prst="ellipse">
            <a:avLst/>
          </a:prstGeom>
          <a:solidFill>
            <a:srgbClr val="1B6CA8">
              <a:alpha val="10000"/>
            </a:srgbClr>
          </a:solidFill>
          <a:ln w="12700">
            <a:solidFill>
              <a:srgbClr val="1B6CA8">
                <a:alpha val="1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0" y="2743200"/>
            <a:ext cx="3200400" cy="3200400"/>
          </a:xfrm>
          <a:prstGeom prst="ellipse">
            <a:avLst/>
          </a:prstGeom>
          <a:solidFill>
            <a:srgbClr val="F2A900">
              <a:alpha val="10000"/>
            </a:srgbClr>
          </a:solidFill>
          <a:ln w="12700">
            <a:solidFill>
              <a:srgbClr val="F2A900">
                <a:alpha val="1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Testimonials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2A900"/>
                </a:solidFill>
              </a:rPr>
              <a:t>What Australian clients say about working with me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56032" y="1298448"/>
            <a:ext cx="2834640" cy="3520440"/>
          </a:xfrm>
          <a:prstGeom prst="rect">
            <a:avLst/>
          </a:prstGeom>
          <a:solidFill>
            <a:srgbClr val="0D2542"/>
          </a:solidFill>
          <a:ln w="12700">
            <a:solidFill>
              <a:srgbClr val="1B6CA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93192" y="1325880"/>
            <a:ext cx="548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1B6C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393192" y="1965960"/>
            <a:ext cx="26060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1E8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Aakriti transformed our entire digital presence. Our ROAS went from 1.2x to over 3.4x in just 6 months. An absolute game-changer for our business.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93192" y="3639312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A900"/>
                </a:solidFill>
              </a:rPr>
              <a:t>★★★★★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93192" y="3977640"/>
            <a:ext cx="502920" cy="502920"/>
          </a:xfrm>
          <a:prstGeom prst="ellipse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93192" y="39776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J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87552" y="397764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James Mitchell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987552" y="4233672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B6CA8"/>
                </a:solidFill>
              </a:rPr>
              <a:t>CEO, ShopAUS E-Commerce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987552" y="443484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0CDF4"/>
                </a:solidFill>
              </a:rPr>
              <a:t>Sydney, NSW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3246120" y="1298448"/>
            <a:ext cx="2834640" cy="3520440"/>
          </a:xfrm>
          <a:prstGeom prst="rect">
            <a:avLst/>
          </a:prstGeom>
          <a:solidFill>
            <a:srgbClr val="0D2542"/>
          </a:solidFill>
          <a:ln w="12700">
            <a:solidFill>
              <a:srgbClr val="E8563A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3383280" y="1325880"/>
            <a:ext cx="548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E856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5200" dirty="0"/>
          </a:p>
        </p:txBody>
      </p:sp>
      <p:sp>
        <p:nvSpPr>
          <p:cNvPr id="17" name="Text 15"/>
          <p:cNvSpPr/>
          <p:nvPr/>
        </p:nvSpPr>
        <p:spPr>
          <a:xfrm>
            <a:off x="3383280" y="1965960"/>
            <a:ext cx="26060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1E8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website Aakriti built for us is stunning and fast. We ranked #1 locally within 90 days. Her attention to detail and design sense is exceptional.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383280" y="3639312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A900"/>
                </a:solidFill>
              </a:rPr>
              <a:t>★★★★★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383280" y="3977640"/>
            <a:ext cx="502920" cy="502920"/>
          </a:xfrm>
          <a:prstGeom prst="ellipse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383280" y="39776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S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3977640" y="397764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Sarah Thompson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977640" y="4233672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8563A"/>
                </a:solidFill>
              </a:rPr>
              <a:t>Director, BrightSmile Dental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3977640" y="443484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0CDF4"/>
                </a:solidFill>
              </a:rPr>
              <a:t>Melbourne, VIC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6236208" y="1298448"/>
            <a:ext cx="2834640" cy="3520440"/>
          </a:xfrm>
          <a:prstGeom prst="rect">
            <a:avLst/>
          </a:prstGeom>
          <a:solidFill>
            <a:srgbClr val="0D2542"/>
          </a:solidFill>
          <a:ln w="12700">
            <a:solidFill>
              <a:srgbClr val="F2A90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373368" y="1325880"/>
            <a:ext cx="548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2A9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5200" dirty="0"/>
          </a:p>
        </p:txBody>
      </p:sp>
      <p:sp>
        <p:nvSpPr>
          <p:cNvPr id="26" name="Text 24"/>
          <p:cNvSpPr/>
          <p:nvPr/>
        </p:nvSpPr>
        <p:spPr>
          <a:xfrm>
            <a:off x="6373368" y="1965960"/>
            <a:ext cx="26060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1E8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Our SaaS dashboard looks world-class. Aakriti understood our product deeply and delivered a UI that our users love. Highly recommend!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373368" y="3639312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A900"/>
                </a:solidFill>
              </a:rPr>
              <a:t>★★★★★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6373368" y="3977640"/>
            <a:ext cx="502920" cy="502920"/>
          </a:xfrm>
          <a:prstGeom prst="ellipse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373368" y="39776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D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6967728" y="397764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David Chen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967728" y="4233672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2A900"/>
                </a:solidFill>
              </a:rPr>
              <a:t>CTO, FinTrack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6967728" y="443484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0CDF4"/>
                </a:solidFill>
              </a:rPr>
              <a:t>Brisbane, QLD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2004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B254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My Work Process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822960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A5568"/>
                </a:solidFill>
              </a:rPr>
              <a:t>How I deliver exceptional results, every time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640080" y="2578608"/>
            <a:ext cx="7863840" cy="5486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395728"/>
            <a:ext cx="411480" cy="411480"/>
          </a:xfrm>
          <a:prstGeom prst="ellipse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48640" y="239572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" y="1234440"/>
            <a:ext cx="14173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1B6CA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" y="1234440"/>
            <a:ext cx="1417320" cy="64008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" y="1353312"/>
            <a:ext cx="1325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6CA8"/>
                </a:solidFill>
              </a:rPr>
              <a:t>Discovery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91440" y="1664208"/>
            <a:ext cx="1325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4A5568"/>
                </a:solidFill>
              </a:rPr>
              <a:t>Deep-dive into your goals, audience, and market. Competitor audit, strategy brief.</a:t>
            </a:r>
            <a:endParaRPr lang="en-US" sz="780" dirty="0"/>
          </a:p>
        </p:txBody>
      </p:sp>
      <p:sp>
        <p:nvSpPr>
          <p:cNvPr id="12" name="Shape 10"/>
          <p:cNvSpPr/>
          <p:nvPr/>
        </p:nvSpPr>
        <p:spPr>
          <a:xfrm>
            <a:off x="717804" y="2377440"/>
            <a:ext cx="36576" cy="82296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331720" y="2395728"/>
            <a:ext cx="411480" cy="411480"/>
          </a:xfrm>
          <a:prstGeom prst="ellipse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2331720" y="239572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1828800" y="1234440"/>
            <a:ext cx="14173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0B2545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1828800" y="1234440"/>
            <a:ext cx="1417320" cy="64008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874520" y="1353312"/>
            <a:ext cx="1325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2545"/>
                </a:solidFill>
              </a:rPr>
              <a:t>Strategy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874520" y="1664208"/>
            <a:ext cx="1325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4A5568"/>
                </a:solidFill>
              </a:rPr>
              <a:t>Custom roadmap — channels, timelines, budgets, KPIs and success metrics.</a:t>
            </a:r>
            <a:endParaRPr lang="en-US" sz="780" dirty="0"/>
          </a:p>
        </p:txBody>
      </p:sp>
      <p:sp>
        <p:nvSpPr>
          <p:cNvPr id="19" name="Shape 17"/>
          <p:cNvSpPr/>
          <p:nvPr/>
        </p:nvSpPr>
        <p:spPr>
          <a:xfrm>
            <a:off x="2500884" y="2377440"/>
            <a:ext cx="36576" cy="82296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114800" y="2395728"/>
            <a:ext cx="411480" cy="411480"/>
          </a:xfrm>
          <a:prstGeom prst="ellipse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114800" y="239572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3611880" y="1234440"/>
            <a:ext cx="14173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563A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611880" y="1234440"/>
            <a:ext cx="1417320" cy="64008"/>
          </a:xfrm>
          <a:prstGeom prst="rect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0" y="1353312"/>
            <a:ext cx="1325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563A"/>
                </a:solidFill>
              </a:rPr>
              <a:t>Create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657600" y="1664208"/>
            <a:ext cx="1325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4A5568"/>
                </a:solidFill>
              </a:rPr>
              <a:t>Design, develop and build — from copy to code, every pixel crafted with intent.</a:t>
            </a:r>
            <a:endParaRPr lang="en-US" sz="780" dirty="0"/>
          </a:p>
        </p:txBody>
      </p:sp>
      <p:sp>
        <p:nvSpPr>
          <p:cNvPr id="26" name="Shape 24"/>
          <p:cNvSpPr/>
          <p:nvPr/>
        </p:nvSpPr>
        <p:spPr>
          <a:xfrm>
            <a:off x="4283964" y="2377440"/>
            <a:ext cx="36576" cy="82296"/>
          </a:xfrm>
          <a:prstGeom prst="rect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5897880" y="2395728"/>
            <a:ext cx="411480" cy="411480"/>
          </a:xfrm>
          <a:prstGeom prst="ellipse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5897880" y="239572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5394960" y="1234440"/>
            <a:ext cx="14173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A90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5394960" y="1234440"/>
            <a:ext cx="1417320" cy="64008"/>
          </a:xfrm>
          <a:prstGeom prst="rect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440680" y="1353312"/>
            <a:ext cx="1325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A900"/>
                </a:solidFill>
              </a:rPr>
              <a:t>Launch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440680" y="1664208"/>
            <a:ext cx="1325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4A5568"/>
                </a:solidFill>
              </a:rPr>
              <a:t>Go live with rigorous QA. Tracking, analytics and conversion monitoring set up.</a:t>
            </a:r>
            <a:endParaRPr lang="en-US" sz="780" dirty="0"/>
          </a:p>
        </p:txBody>
      </p:sp>
      <p:sp>
        <p:nvSpPr>
          <p:cNvPr id="33" name="Shape 31"/>
          <p:cNvSpPr/>
          <p:nvPr/>
        </p:nvSpPr>
        <p:spPr>
          <a:xfrm>
            <a:off x="6067044" y="2377440"/>
            <a:ext cx="36576" cy="82296"/>
          </a:xfrm>
          <a:prstGeom prst="rect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7680960" y="2395728"/>
            <a:ext cx="411480" cy="411480"/>
          </a:xfrm>
          <a:prstGeom prst="ellipse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7680960" y="239572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5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7178040" y="1234440"/>
            <a:ext cx="14173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2EC4B6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7178040" y="1234440"/>
            <a:ext cx="1417320" cy="64008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7223760" y="1353312"/>
            <a:ext cx="1325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C4B6"/>
                </a:solidFill>
              </a:rPr>
              <a:t>Optimise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7223760" y="1664208"/>
            <a:ext cx="1325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4A5568"/>
                </a:solidFill>
              </a:rPr>
              <a:t>Monthly reports, A/B tests, and ongoing improvements to maximise ROI.</a:t>
            </a:r>
            <a:endParaRPr lang="en-US" sz="780" dirty="0"/>
          </a:p>
        </p:txBody>
      </p:sp>
      <p:sp>
        <p:nvSpPr>
          <p:cNvPr id="40" name="Shape 38"/>
          <p:cNvSpPr/>
          <p:nvPr/>
        </p:nvSpPr>
        <p:spPr>
          <a:xfrm>
            <a:off x="7850124" y="2377440"/>
            <a:ext cx="36576" cy="82296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365760" y="3246120"/>
            <a:ext cx="1600200" cy="1645920"/>
          </a:xfrm>
          <a:prstGeom prst="roundRect">
            <a:avLst>
              <a:gd name="adj" fmla="val 4571"/>
            </a:avLst>
          </a:prstGeom>
          <a:solidFill>
            <a:srgbClr val="EBF8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42" name="Text 40"/>
          <p:cNvSpPr/>
          <p:nvPr/>
        </p:nvSpPr>
        <p:spPr>
          <a:xfrm>
            <a:off x="365760" y="3401568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43" name="Text 41"/>
          <p:cNvSpPr/>
          <p:nvPr/>
        </p:nvSpPr>
        <p:spPr>
          <a:xfrm>
            <a:off x="457200" y="3913632"/>
            <a:ext cx="1417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B2545"/>
                </a:solidFill>
              </a:rPr>
              <a:t>ROI-Focused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2103120" y="3246120"/>
            <a:ext cx="1600200" cy="1645920"/>
          </a:xfrm>
          <a:prstGeom prst="roundRect">
            <a:avLst>
              <a:gd name="adj" fmla="val 4571"/>
            </a:avLst>
          </a:prstGeom>
          <a:solidFill>
            <a:srgbClr val="EBF8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45" name="Text 43"/>
          <p:cNvSpPr/>
          <p:nvPr/>
        </p:nvSpPr>
        <p:spPr>
          <a:xfrm>
            <a:off x="2103120" y="3401568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🤝</a:t>
            </a:r>
            <a:endParaRPr lang="en-US" sz="2600" dirty="0"/>
          </a:p>
        </p:txBody>
      </p:sp>
      <p:sp>
        <p:nvSpPr>
          <p:cNvPr id="46" name="Text 44"/>
          <p:cNvSpPr/>
          <p:nvPr/>
        </p:nvSpPr>
        <p:spPr>
          <a:xfrm>
            <a:off x="2194560" y="3913632"/>
            <a:ext cx="1417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B2545"/>
                </a:solidFill>
              </a:rPr>
              <a:t>Transparent Comms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3840480" y="3246120"/>
            <a:ext cx="1600200" cy="1645920"/>
          </a:xfrm>
          <a:prstGeom prst="roundRect">
            <a:avLst>
              <a:gd name="adj" fmla="val 4571"/>
            </a:avLst>
          </a:prstGeom>
          <a:solidFill>
            <a:srgbClr val="EBF8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48" name="Text 46"/>
          <p:cNvSpPr/>
          <p:nvPr/>
        </p:nvSpPr>
        <p:spPr>
          <a:xfrm>
            <a:off x="3840480" y="3401568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⚡</a:t>
            </a:r>
            <a:endParaRPr lang="en-US" sz="2600" dirty="0"/>
          </a:p>
        </p:txBody>
      </p:sp>
      <p:sp>
        <p:nvSpPr>
          <p:cNvPr id="49" name="Text 47"/>
          <p:cNvSpPr/>
          <p:nvPr/>
        </p:nvSpPr>
        <p:spPr>
          <a:xfrm>
            <a:off x="3931920" y="3913632"/>
            <a:ext cx="1417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B2545"/>
                </a:solidFill>
              </a:rPr>
              <a:t>Fast Turnaround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5577840" y="3246120"/>
            <a:ext cx="1600200" cy="1645920"/>
          </a:xfrm>
          <a:prstGeom prst="roundRect">
            <a:avLst>
              <a:gd name="adj" fmla="val 4571"/>
            </a:avLst>
          </a:prstGeom>
          <a:solidFill>
            <a:srgbClr val="EBF8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51" name="Text 49"/>
          <p:cNvSpPr/>
          <p:nvPr/>
        </p:nvSpPr>
        <p:spPr>
          <a:xfrm>
            <a:off x="5577840" y="3401568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📊</a:t>
            </a:r>
            <a:endParaRPr lang="en-US" sz="2600" dirty="0"/>
          </a:p>
        </p:txBody>
      </p:sp>
      <p:sp>
        <p:nvSpPr>
          <p:cNvPr id="52" name="Text 50"/>
          <p:cNvSpPr/>
          <p:nvPr/>
        </p:nvSpPr>
        <p:spPr>
          <a:xfrm>
            <a:off x="5669280" y="3913632"/>
            <a:ext cx="1417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B2545"/>
                </a:solidFill>
              </a:rPr>
              <a:t>Data-Driven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7315200" y="3246120"/>
            <a:ext cx="1600200" cy="1645920"/>
          </a:xfrm>
          <a:prstGeom prst="roundRect">
            <a:avLst>
              <a:gd name="adj" fmla="val 4571"/>
            </a:avLst>
          </a:prstGeom>
          <a:solidFill>
            <a:srgbClr val="EBF8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54" name="Text 52"/>
          <p:cNvSpPr/>
          <p:nvPr/>
        </p:nvSpPr>
        <p:spPr>
          <a:xfrm>
            <a:off x="7315200" y="3401568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🌏</a:t>
            </a:r>
            <a:endParaRPr lang="en-US" sz="2600" dirty="0"/>
          </a:p>
        </p:txBody>
      </p:sp>
      <p:sp>
        <p:nvSpPr>
          <p:cNvPr id="55" name="Text 53"/>
          <p:cNvSpPr/>
          <p:nvPr/>
        </p:nvSpPr>
        <p:spPr>
          <a:xfrm>
            <a:off x="7406640" y="3913632"/>
            <a:ext cx="1417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B2545"/>
                </a:solidFill>
              </a:rPr>
              <a:t>AU Market Savvy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914400"/>
            <a:ext cx="3657600" cy="3657600"/>
          </a:xfrm>
          <a:prstGeom prst="ellipse">
            <a:avLst/>
          </a:prstGeom>
          <a:solidFill>
            <a:srgbClr val="1B6CA8">
              <a:alpha val="12000"/>
            </a:srgbClr>
          </a:solidFill>
          <a:ln w="12700">
            <a:solidFill>
              <a:srgbClr val="1B6CA8">
                <a:alpha val="12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Engagement Models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2A900"/>
                </a:solidFill>
              </a:rPr>
              <a:t>Flexible options tailored for Australian businesses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56032" y="1298448"/>
            <a:ext cx="2834640" cy="3520440"/>
          </a:xfrm>
          <a:prstGeom prst="rect">
            <a:avLst/>
          </a:prstGeom>
          <a:solidFill>
            <a:srgbClr val="0D1F38"/>
          </a:solidFill>
          <a:ln w="12700">
            <a:solidFill>
              <a:srgbClr val="1B6CA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56032" y="1298448"/>
            <a:ext cx="2834640" cy="64008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93192" y="1435608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6CA8"/>
                </a:solidFill>
              </a:rPr>
              <a:t>Starter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393192" y="1828800"/>
            <a:ext cx="1463040" cy="256032"/>
          </a:xfrm>
          <a:prstGeom prst="roundRect">
            <a:avLst>
              <a:gd name="adj" fmla="val 14286"/>
            </a:avLst>
          </a:prstGeom>
          <a:solidFill>
            <a:srgbClr val="1B6CA8">
              <a:alpha val="20000"/>
            </a:srgbClr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93192" y="1828800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</a:rPr>
              <a:t>For growing brands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93192" y="2194560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AUD 1,500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2039112" y="2322576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0CDF4"/>
                </a:solidFill>
              </a:rPr>
              <a:t>/month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93192" y="2715768"/>
            <a:ext cx="2468880" cy="36576"/>
          </a:xfrm>
          <a:prstGeom prst="rect">
            <a:avLst/>
          </a:prstGeom>
          <a:solidFill>
            <a:srgbClr val="1B6CA8">
              <a:alpha val="40000"/>
            </a:srgbClr>
          </a:solidFill>
          <a:ln w="12700">
            <a:solidFill>
              <a:srgbClr val="1B6CA8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20624" y="2935224"/>
            <a:ext cx="109728" cy="109728"/>
          </a:xfrm>
          <a:prstGeom prst="ellipse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94360" y="2871216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E8FF"/>
                </a:solidFill>
              </a:rPr>
              <a:t>1 Channel Management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420624" y="3236976"/>
            <a:ext cx="109728" cy="109728"/>
          </a:xfrm>
          <a:prstGeom prst="ellipse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3172968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E8FF"/>
                </a:solidFill>
              </a:rPr>
              <a:t>Monthly Report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20624" y="3538728"/>
            <a:ext cx="109728" cy="109728"/>
          </a:xfrm>
          <a:prstGeom prst="ellipse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47472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E8FF"/>
                </a:solidFill>
              </a:rPr>
              <a:t>Ad Copy + Creative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20624" y="3840480"/>
            <a:ext cx="109728" cy="109728"/>
          </a:xfrm>
          <a:prstGeom prst="ellipse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94360" y="3776472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E8FF"/>
                </a:solidFill>
              </a:rPr>
              <a:t>Email Support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20624" y="4142232"/>
            <a:ext cx="109728" cy="109728"/>
          </a:xfrm>
          <a:prstGeom prst="ellipse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" y="4078224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E8FF"/>
                </a:solidFill>
              </a:rPr>
              <a:t>GA4 Setup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3246120" y="1051560"/>
            <a:ext cx="2834640" cy="3840480"/>
          </a:xfrm>
          <a:prstGeom prst="rect">
            <a:avLst/>
          </a:prstGeom>
          <a:solidFill>
            <a:srgbClr val="0D2542"/>
          </a:solidFill>
          <a:ln w="12700">
            <a:solidFill>
              <a:srgbClr val="F2A90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246120" y="1051560"/>
            <a:ext cx="2834640" cy="64008"/>
          </a:xfrm>
          <a:prstGeom prst="rect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383280" y="1188720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2A900"/>
                </a:solidFill>
              </a:rPr>
              <a:t>Growth</a:t>
            </a:r>
            <a:endParaRPr lang="en-US" sz="1500" dirty="0"/>
          </a:p>
        </p:txBody>
      </p:sp>
      <p:sp>
        <p:nvSpPr>
          <p:cNvPr id="26" name="Shape 24"/>
          <p:cNvSpPr/>
          <p:nvPr/>
        </p:nvSpPr>
        <p:spPr>
          <a:xfrm>
            <a:off x="3383280" y="1581912"/>
            <a:ext cx="1463040" cy="256032"/>
          </a:xfrm>
          <a:prstGeom prst="roundRect">
            <a:avLst>
              <a:gd name="adj" fmla="val 14286"/>
            </a:avLst>
          </a:prstGeom>
          <a:solidFill>
            <a:srgbClr val="F2A900">
              <a:alpha val="20000"/>
            </a:srgbClr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383280" y="158191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</a:rPr>
              <a:t>Most Popular ⭐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3383280" y="194767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AUD 3,500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5029200" y="2075688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0CDF4"/>
                </a:solidFill>
              </a:rPr>
              <a:t>/month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3383280" y="2468880"/>
            <a:ext cx="2468880" cy="36576"/>
          </a:xfrm>
          <a:prstGeom prst="rect">
            <a:avLst/>
          </a:prstGeom>
          <a:solidFill>
            <a:srgbClr val="F2A900">
              <a:alpha val="40000"/>
            </a:srgbClr>
          </a:solidFill>
          <a:ln w="12700">
            <a:solidFill>
              <a:srgbClr val="F2A900">
                <a:alpha val="40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410712" y="2688336"/>
            <a:ext cx="109728" cy="109728"/>
          </a:xfrm>
          <a:prstGeom prst="ellipse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584448" y="2624328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E8FF"/>
                </a:solidFill>
              </a:rPr>
              <a:t>3 Channels (Google+Meta+Email)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3410712" y="2990088"/>
            <a:ext cx="109728" cy="109728"/>
          </a:xfrm>
          <a:prstGeom prst="ellipse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584448" y="292608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E8FF"/>
                </a:solidFill>
              </a:rPr>
              <a:t>Weekly Reports + Calls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3410712" y="3291840"/>
            <a:ext cx="109728" cy="109728"/>
          </a:xfrm>
          <a:prstGeom prst="ellipse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584448" y="3227832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E8FF"/>
                </a:solidFill>
              </a:rPr>
              <a:t>Landing Page Included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3410712" y="3593592"/>
            <a:ext cx="109728" cy="109728"/>
          </a:xfrm>
          <a:prstGeom prst="ellipse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584448" y="3529584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E8FF"/>
                </a:solidFill>
              </a:rPr>
              <a:t>A/B Testing</a:t>
            </a:r>
            <a:endParaRPr lang="en-US" sz="950" dirty="0"/>
          </a:p>
        </p:txBody>
      </p:sp>
      <p:sp>
        <p:nvSpPr>
          <p:cNvPr id="39" name="Shape 37"/>
          <p:cNvSpPr/>
          <p:nvPr/>
        </p:nvSpPr>
        <p:spPr>
          <a:xfrm>
            <a:off x="3410712" y="3895344"/>
            <a:ext cx="109728" cy="109728"/>
          </a:xfrm>
          <a:prstGeom prst="ellipse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584448" y="3831336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E8FF"/>
                </a:solidFill>
              </a:rPr>
              <a:t>CRM Setup (HubSpot)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3410712" y="4197096"/>
            <a:ext cx="109728" cy="109728"/>
          </a:xfrm>
          <a:prstGeom prst="ellipse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584448" y="4133088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E8FF"/>
                </a:solidFill>
              </a:rPr>
              <a:t>Priority Support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6236208" y="1298448"/>
            <a:ext cx="2834640" cy="3520440"/>
          </a:xfrm>
          <a:prstGeom prst="rect">
            <a:avLst/>
          </a:prstGeom>
          <a:solidFill>
            <a:srgbClr val="0D1F38"/>
          </a:solidFill>
          <a:ln w="12700">
            <a:solidFill>
              <a:srgbClr val="E8563A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6236208" y="1298448"/>
            <a:ext cx="2834640" cy="64008"/>
          </a:xfrm>
          <a:prstGeom prst="rect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373368" y="1435608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563A"/>
                </a:solidFill>
              </a:rPr>
              <a:t>Full-Stack</a:t>
            </a:r>
            <a:endParaRPr lang="en-US" sz="1500" dirty="0"/>
          </a:p>
        </p:txBody>
      </p:sp>
      <p:sp>
        <p:nvSpPr>
          <p:cNvPr id="46" name="Shape 44"/>
          <p:cNvSpPr/>
          <p:nvPr/>
        </p:nvSpPr>
        <p:spPr>
          <a:xfrm>
            <a:off x="6373368" y="1828800"/>
            <a:ext cx="1463040" cy="256032"/>
          </a:xfrm>
          <a:prstGeom prst="roundRect">
            <a:avLst>
              <a:gd name="adj" fmla="val 14286"/>
            </a:avLst>
          </a:prstGeom>
          <a:solidFill>
            <a:srgbClr val="E8563A">
              <a:alpha val="20000"/>
            </a:srgbClr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373368" y="1828800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</a:rPr>
              <a:t>Complete package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6373368" y="2194560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AUD 6,500</a:t>
            </a:r>
            <a:endParaRPr lang="en-US" sz="2200" dirty="0"/>
          </a:p>
        </p:txBody>
      </p:sp>
      <p:sp>
        <p:nvSpPr>
          <p:cNvPr id="49" name="Text 47"/>
          <p:cNvSpPr/>
          <p:nvPr/>
        </p:nvSpPr>
        <p:spPr>
          <a:xfrm>
            <a:off x="8019288" y="2322576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0CDF4"/>
                </a:solidFill>
              </a:rPr>
              <a:t>/month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6373368" y="2715768"/>
            <a:ext cx="2468880" cy="36576"/>
          </a:xfrm>
          <a:prstGeom prst="rect">
            <a:avLst/>
          </a:prstGeom>
          <a:solidFill>
            <a:srgbClr val="E8563A">
              <a:alpha val="40000"/>
            </a:srgbClr>
          </a:solidFill>
          <a:ln w="12700">
            <a:solidFill>
              <a:srgbClr val="E8563A">
                <a:alpha val="4000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6400800" y="2935224"/>
            <a:ext cx="109728" cy="109728"/>
          </a:xfrm>
          <a:prstGeom prst="ellipse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574536" y="2871216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E8FF"/>
                </a:solidFill>
              </a:rPr>
              <a:t>All Channels</a:t>
            </a:r>
            <a:endParaRPr lang="en-US" sz="950" dirty="0"/>
          </a:p>
        </p:txBody>
      </p:sp>
      <p:sp>
        <p:nvSpPr>
          <p:cNvPr id="53" name="Shape 51"/>
          <p:cNvSpPr/>
          <p:nvPr/>
        </p:nvSpPr>
        <p:spPr>
          <a:xfrm>
            <a:off x="6400800" y="3236976"/>
            <a:ext cx="109728" cy="109728"/>
          </a:xfrm>
          <a:prstGeom prst="ellipse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574536" y="3172968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E8FF"/>
                </a:solidFill>
              </a:rPr>
              <a:t>Website Development</a:t>
            </a:r>
            <a:endParaRPr lang="en-US" sz="950" dirty="0"/>
          </a:p>
        </p:txBody>
      </p:sp>
      <p:sp>
        <p:nvSpPr>
          <p:cNvPr id="55" name="Shape 53"/>
          <p:cNvSpPr/>
          <p:nvPr/>
        </p:nvSpPr>
        <p:spPr>
          <a:xfrm>
            <a:off x="6400800" y="3538728"/>
            <a:ext cx="109728" cy="109728"/>
          </a:xfrm>
          <a:prstGeom prst="ellipse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574536" y="347472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E8FF"/>
                </a:solidFill>
              </a:rPr>
              <a:t>UI/UX Design</a:t>
            </a:r>
            <a:endParaRPr lang="en-US" sz="950" dirty="0"/>
          </a:p>
        </p:txBody>
      </p:sp>
      <p:sp>
        <p:nvSpPr>
          <p:cNvPr id="57" name="Shape 55"/>
          <p:cNvSpPr/>
          <p:nvPr/>
        </p:nvSpPr>
        <p:spPr>
          <a:xfrm>
            <a:off x="6400800" y="3840480"/>
            <a:ext cx="109728" cy="109728"/>
          </a:xfrm>
          <a:prstGeom prst="ellipse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574536" y="3776472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E8FF"/>
                </a:solidFill>
              </a:rPr>
              <a:t>Daily Monitoring</a:t>
            </a:r>
            <a:endParaRPr lang="en-US" sz="950" dirty="0"/>
          </a:p>
        </p:txBody>
      </p:sp>
      <p:sp>
        <p:nvSpPr>
          <p:cNvPr id="59" name="Shape 57"/>
          <p:cNvSpPr/>
          <p:nvPr/>
        </p:nvSpPr>
        <p:spPr>
          <a:xfrm>
            <a:off x="6400800" y="4142232"/>
            <a:ext cx="109728" cy="109728"/>
          </a:xfrm>
          <a:prstGeom prst="ellipse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574536" y="4078224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E8FF"/>
                </a:solidFill>
              </a:rPr>
              <a:t>Dedicated Slack Channel</a:t>
            </a:r>
            <a:endParaRPr lang="en-US" sz="950" dirty="0"/>
          </a:p>
        </p:txBody>
      </p:sp>
      <p:sp>
        <p:nvSpPr>
          <p:cNvPr id="61" name="Shape 59"/>
          <p:cNvSpPr/>
          <p:nvPr/>
        </p:nvSpPr>
        <p:spPr>
          <a:xfrm>
            <a:off x="6400800" y="4443984"/>
            <a:ext cx="109728" cy="109728"/>
          </a:xfrm>
          <a:prstGeom prst="ellipse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6574536" y="4379976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1E8FF"/>
                </a:solidFill>
              </a:rPr>
              <a:t>Quarterly Strategy Day</a:t>
            </a:r>
            <a:endParaRPr lang="en-US" sz="9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25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"/>
          </a:xfrm>
          <a:prstGeom prst="rect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29200" y="-1371600"/>
            <a:ext cx="5486400" cy="5486400"/>
          </a:xfrm>
          <a:prstGeom prst="ellipse">
            <a:avLst/>
          </a:prstGeom>
          <a:solidFill>
            <a:srgbClr val="0D3B6E"/>
          </a:solidFill>
          <a:ln w="12700">
            <a:solidFill>
              <a:srgbClr val="0D3B6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943600" y="-457200"/>
            <a:ext cx="3657600" cy="3657600"/>
          </a:xfrm>
          <a:prstGeom prst="ellipse">
            <a:avLst/>
          </a:prstGeom>
          <a:solidFill>
            <a:srgbClr val="1B6CA8">
              <a:alpha val="15000"/>
            </a:srgbClr>
          </a:solidFill>
          <a:ln w="12700">
            <a:solidFill>
              <a:srgbClr val="1B6CA8">
                <a:alpha val="1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548640"/>
            <a:ext cx="6400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Let's Build Something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6400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2A9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Amazing Together.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457200" y="201168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0CDF4"/>
                </a:solidFill>
              </a:rPr>
              <a:t>Available for freelance projects, retainers &amp; full-time roles in Australia.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2542032"/>
            <a:ext cx="201168" cy="201168"/>
          </a:xfrm>
          <a:prstGeom prst="ellipse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49808" y="2514600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C4B6"/>
                </a:solidFill>
              </a:rPr>
              <a:t>Open to Opportunities — Immediate Start Available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2926080"/>
            <a:ext cx="5029200" cy="411480"/>
          </a:xfrm>
          <a:prstGeom prst="rect">
            <a:avLst/>
          </a:prstGeom>
          <a:solidFill>
            <a:srgbClr val="0D2542"/>
          </a:solidFill>
          <a:ln w="12700">
            <a:solidFill>
              <a:srgbClr val="1B6CA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" y="2926080"/>
            <a:ext cx="64008" cy="41148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008376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B6CA8"/>
                </a:solidFill>
              </a:rPr>
              <a:t>Email: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463040" y="3008376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aakriti.aggarwal@email.com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3401568"/>
            <a:ext cx="5029200" cy="411480"/>
          </a:xfrm>
          <a:prstGeom prst="rect">
            <a:avLst/>
          </a:prstGeom>
          <a:solidFill>
            <a:srgbClr val="0D2542"/>
          </a:solidFill>
          <a:ln w="12700">
            <a:solidFill>
              <a:srgbClr val="E8563A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401568"/>
            <a:ext cx="64008" cy="411480"/>
          </a:xfrm>
          <a:prstGeom prst="rect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3483864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8563A"/>
                </a:solidFill>
              </a:rPr>
              <a:t>Website: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463040" y="3483864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www.aakritia.design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3877056"/>
            <a:ext cx="5029200" cy="411480"/>
          </a:xfrm>
          <a:prstGeom prst="rect">
            <a:avLst/>
          </a:prstGeom>
          <a:solidFill>
            <a:srgbClr val="0D2542"/>
          </a:solidFill>
          <a:ln w="12700">
            <a:solidFill>
              <a:srgbClr val="F2A90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57200" y="3877056"/>
            <a:ext cx="64008" cy="411480"/>
          </a:xfrm>
          <a:prstGeom prst="rect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0080" y="395935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2A900"/>
                </a:solidFill>
              </a:rPr>
              <a:t>LinkedIn: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463040" y="395935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linkedin.com/in/aakritia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57200" y="4352544"/>
            <a:ext cx="5029200" cy="411480"/>
          </a:xfrm>
          <a:prstGeom prst="rect">
            <a:avLst/>
          </a:prstGeom>
          <a:solidFill>
            <a:srgbClr val="0D2542"/>
          </a:solidFill>
          <a:ln w="12700">
            <a:solidFill>
              <a:srgbClr val="2EC4B6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57200" y="4352544"/>
            <a:ext cx="64008" cy="41148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0080" y="4434840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C4B6"/>
                </a:solidFill>
              </a:rPr>
              <a:t>Location: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463040" y="443484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Sydney, Australia (Remote OK)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669280" y="210312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Thank You</a:t>
            </a:r>
            <a:endParaRPr lang="en-US" sz="3200" dirty="0"/>
          </a:p>
        </p:txBody>
      </p:sp>
      <p:sp>
        <p:nvSpPr>
          <p:cNvPr id="27" name="Text 25"/>
          <p:cNvSpPr/>
          <p:nvPr/>
        </p:nvSpPr>
        <p:spPr>
          <a:xfrm>
            <a:off x="5669280" y="269748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F2A900"/>
                </a:solidFill>
              </a:rPr>
              <a:t>for viewing my portfolio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5943600" y="3246120"/>
            <a:ext cx="2651760" cy="594360"/>
          </a:xfrm>
          <a:prstGeom prst="rect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5943600" y="3246120"/>
            <a:ext cx="2651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B2545"/>
                </a:solidFill>
              </a:rPr>
              <a:t>Let's Connect →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A6FA5"/>
                </a:solidFill>
              </a:rPr>
              <a:t>Aakriti Aggarwal  |  Portfolio 2026  |  Crafted with ♥ for Australian Clients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50D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097280" y="-1097280"/>
            <a:ext cx="4572000" cy="4572000"/>
          </a:xfrm>
          <a:prstGeom prst="ellipse">
            <a:avLst/>
          </a:prstGeom>
          <a:solidFill>
            <a:srgbClr val="1B6CA8">
              <a:alpha val="8000"/>
            </a:srgbClr>
          </a:solidFill>
          <a:ln w="12700">
            <a:solidFill>
              <a:srgbClr val="1B6CA8">
                <a:alpha val="8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2926080"/>
            <a:ext cx="4114800" cy="4114800"/>
          </a:xfrm>
          <a:prstGeom prst="ellipse">
            <a:avLst/>
          </a:prstGeom>
          <a:solidFill>
            <a:srgbClr val="F2A900">
              <a:alpha val="7000"/>
            </a:srgbClr>
          </a:solidFill>
          <a:ln w="12700">
            <a:solidFill>
              <a:srgbClr val="F2A900">
                <a:alpha val="7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114800" y="-731520"/>
            <a:ext cx="2286000" cy="2286000"/>
          </a:xfrm>
          <a:prstGeom prst="ellipse">
            <a:avLst/>
          </a:prstGeom>
          <a:solidFill>
            <a:srgbClr val="E8563A">
              <a:alpha val="8000"/>
            </a:srgbClr>
          </a:solidFill>
          <a:ln w="12700">
            <a:solidFill>
              <a:srgbClr val="E8563A">
                <a:alpha val="8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201168"/>
            <a:ext cx="5486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Digital Trends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5943600" y="201168"/>
            <a:ext cx="27432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3000" b="1" dirty="0">
                <a:solidFill>
                  <a:srgbClr val="F2A9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2026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57200" y="74980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90CDF4"/>
                </a:solidFill>
              </a:rPr>
              <a:t>What is shaping Australian digital marketing and web this year — and how I am ready for it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256032" y="1170432"/>
            <a:ext cx="2834640" cy="2331720"/>
          </a:xfrm>
          <a:prstGeom prst="rect">
            <a:avLst/>
          </a:prstGeom>
          <a:solidFill>
            <a:srgbClr val="0C1F38"/>
          </a:solidFill>
          <a:ln w="12700">
            <a:solidFill>
              <a:srgbClr val="1B6CA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56032" y="1170432"/>
            <a:ext cx="2834640" cy="54864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93192" y="1298448"/>
            <a:ext cx="502920" cy="502920"/>
          </a:xfrm>
          <a:prstGeom prst="ellipse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93192" y="129844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AI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2542032" y="1261872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1B6CA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93192" y="1874520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AI-Powered Marketing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93192" y="2304288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80" dirty="0">
                <a:solidFill>
                  <a:srgbClr val="A0C4FF"/>
                </a:solidFill>
              </a:rPr>
              <a:t>Predictive audiences, auto-creative optimisation and AI copywriting are standard. Leveraging AI tools to cut production time by 60% while lifting CTR.</a:t>
            </a:r>
            <a:endParaRPr lang="en-US" sz="880" dirty="0"/>
          </a:p>
        </p:txBody>
      </p:sp>
      <p:sp>
        <p:nvSpPr>
          <p:cNvPr id="15" name="Shape 13"/>
          <p:cNvSpPr/>
          <p:nvPr/>
        </p:nvSpPr>
        <p:spPr>
          <a:xfrm>
            <a:off x="393192" y="3218688"/>
            <a:ext cx="1691640" cy="219456"/>
          </a:xfrm>
          <a:prstGeom prst="roundRect">
            <a:avLst>
              <a:gd name="adj" fmla="val 16667"/>
            </a:avLst>
          </a:prstGeom>
          <a:solidFill>
            <a:srgbClr val="1B6CA8">
              <a:alpha val="25000"/>
            </a:srgbClr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93192" y="3218688"/>
            <a:ext cx="1691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80" b="1" dirty="0">
                <a:solidFill>
                  <a:srgbClr val="FFFFFF"/>
                </a:solidFill>
              </a:rPr>
              <a:t>Check  Already Implemented</a:t>
            </a:r>
            <a:endParaRPr lang="en-US" sz="780" dirty="0"/>
          </a:p>
        </p:txBody>
      </p:sp>
      <p:sp>
        <p:nvSpPr>
          <p:cNvPr id="17" name="Shape 15"/>
          <p:cNvSpPr/>
          <p:nvPr/>
        </p:nvSpPr>
        <p:spPr>
          <a:xfrm>
            <a:off x="3246120" y="1170432"/>
            <a:ext cx="2834640" cy="2331720"/>
          </a:xfrm>
          <a:prstGeom prst="rect">
            <a:avLst/>
          </a:prstGeom>
          <a:solidFill>
            <a:srgbClr val="0C1F38"/>
          </a:solidFill>
          <a:ln w="12700">
            <a:solidFill>
              <a:srgbClr val="E8563A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246120" y="1170432"/>
            <a:ext cx="2834640" cy="54864"/>
          </a:xfrm>
          <a:prstGeom prst="rect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383280" y="1298448"/>
            <a:ext cx="502920" cy="502920"/>
          </a:xfrm>
          <a:prstGeom prst="ellipse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383280" y="129844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VD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532120" y="1261872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E8563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3383280" y="1874520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Short-Form Video Ads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383280" y="2304288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80" dirty="0">
                <a:solidFill>
                  <a:srgbClr val="A0C4FF"/>
                </a:solidFill>
              </a:rPr>
              <a:t>Reels, TikTok and YouTube Shorts dominate AU ad spend in 2026. Designing scroll-stopping 15-30s video ad scripts and creative briefs for max impact.</a:t>
            </a:r>
            <a:endParaRPr lang="en-US" sz="880" dirty="0"/>
          </a:p>
        </p:txBody>
      </p:sp>
      <p:sp>
        <p:nvSpPr>
          <p:cNvPr id="24" name="Shape 22"/>
          <p:cNvSpPr/>
          <p:nvPr/>
        </p:nvSpPr>
        <p:spPr>
          <a:xfrm>
            <a:off x="3383280" y="3218688"/>
            <a:ext cx="1691640" cy="219456"/>
          </a:xfrm>
          <a:prstGeom prst="roundRect">
            <a:avLst>
              <a:gd name="adj" fmla="val 16667"/>
            </a:avLst>
          </a:prstGeom>
          <a:solidFill>
            <a:srgbClr val="E8563A">
              <a:alpha val="25000"/>
            </a:srgbClr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383280" y="3218688"/>
            <a:ext cx="1691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80" b="1" dirty="0">
                <a:solidFill>
                  <a:srgbClr val="FFFFFF"/>
                </a:solidFill>
              </a:rPr>
              <a:t>Check  In My Service Suite</a:t>
            </a:r>
            <a:endParaRPr lang="en-US" sz="780" dirty="0"/>
          </a:p>
        </p:txBody>
      </p:sp>
      <p:sp>
        <p:nvSpPr>
          <p:cNvPr id="26" name="Shape 24"/>
          <p:cNvSpPr/>
          <p:nvPr/>
        </p:nvSpPr>
        <p:spPr>
          <a:xfrm>
            <a:off x="6236208" y="1170432"/>
            <a:ext cx="2834640" cy="2331720"/>
          </a:xfrm>
          <a:prstGeom prst="rect">
            <a:avLst/>
          </a:prstGeom>
          <a:solidFill>
            <a:srgbClr val="0C1F38"/>
          </a:solidFill>
          <a:ln w="12700">
            <a:solidFill>
              <a:srgbClr val="F2A90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236208" y="1170432"/>
            <a:ext cx="2834640" cy="54864"/>
          </a:xfrm>
          <a:prstGeom prst="rect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73368" y="1298448"/>
            <a:ext cx="502920" cy="502920"/>
          </a:xfrm>
          <a:prstGeom prst="ellipse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373368" y="129844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ZP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522208" y="1261872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F2A9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6373368" y="1874520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Zero-Party Data Privacy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6373368" y="2304288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80" dirty="0">
                <a:solidFill>
                  <a:srgbClr val="A0C4FF"/>
                </a:solidFill>
              </a:rPr>
              <a:t>Cookie deprecation is real. Building first-party data strategies — quizzes, gated content, loyalty loops — compliant with AU Privacy Act 2024.</a:t>
            </a:r>
            <a:endParaRPr lang="en-US" sz="880" dirty="0"/>
          </a:p>
        </p:txBody>
      </p:sp>
      <p:sp>
        <p:nvSpPr>
          <p:cNvPr id="33" name="Shape 31"/>
          <p:cNvSpPr/>
          <p:nvPr/>
        </p:nvSpPr>
        <p:spPr>
          <a:xfrm>
            <a:off x="6373368" y="3218688"/>
            <a:ext cx="1691640" cy="219456"/>
          </a:xfrm>
          <a:prstGeom prst="roundRect">
            <a:avLst>
              <a:gd name="adj" fmla="val 16667"/>
            </a:avLst>
          </a:prstGeom>
          <a:solidFill>
            <a:srgbClr val="F2A900">
              <a:alpha val="25000"/>
            </a:srgbClr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373368" y="3218688"/>
            <a:ext cx="1691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80" b="1" dirty="0">
                <a:solidFill>
                  <a:srgbClr val="FFFFFF"/>
                </a:solidFill>
              </a:rPr>
              <a:t>Check  Strategy Ready</a:t>
            </a:r>
            <a:endParaRPr lang="en-US" sz="780" dirty="0"/>
          </a:p>
        </p:txBody>
      </p:sp>
      <p:sp>
        <p:nvSpPr>
          <p:cNvPr id="35" name="Shape 33"/>
          <p:cNvSpPr/>
          <p:nvPr/>
        </p:nvSpPr>
        <p:spPr>
          <a:xfrm>
            <a:off x="256032" y="3611880"/>
            <a:ext cx="2103120" cy="1298448"/>
          </a:xfrm>
          <a:prstGeom prst="rect">
            <a:avLst/>
          </a:prstGeom>
          <a:solidFill>
            <a:srgbClr val="0C1F38"/>
          </a:solidFill>
          <a:ln w="12700">
            <a:solidFill>
              <a:srgbClr val="1B6CA8">
                <a:alpha val="60000"/>
              </a:srgbClr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256032" y="3611880"/>
            <a:ext cx="54864" cy="1298448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93192" y="3675888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6CA8"/>
                </a:solidFill>
              </a:rPr>
              <a:t>Headless CMS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393192" y="400507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+45% adoption AU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393192" y="42976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0CDF4"/>
                </a:solidFill>
              </a:rPr>
              <a:t>Faster, flexible content delivery for modern stacks</a:t>
            </a:r>
            <a:endParaRPr lang="en-US" sz="800" dirty="0"/>
          </a:p>
        </p:txBody>
      </p:sp>
      <p:sp>
        <p:nvSpPr>
          <p:cNvPr id="40" name="Shape 38"/>
          <p:cNvSpPr/>
          <p:nvPr/>
        </p:nvSpPr>
        <p:spPr>
          <a:xfrm>
            <a:off x="2478024" y="3611880"/>
            <a:ext cx="2103120" cy="1298448"/>
          </a:xfrm>
          <a:prstGeom prst="rect">
            <a:avLst/>
          </a:prstGeom>
          <a:solidFill>
            <a:srgbClr val="0C1F38"/>
          </a:solidFill>
          <a:ln w="12700">
            <a:solidFill>
              <a:srgbClr val="E8563A">
                <a:alpha val="60000"/>
              </a:srgbClr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2478024" y="3611880"/>
            <a:ext cx="54864" cy="1298448"/>
          </a:xfrm>
          <a:prstGeom prst="rect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615184" y="3675888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563A"/>
                </a:solidFill>
              </a:rPr>
              <a:t>AI Search / SGE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2615184" y="400507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30% less click traffic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2615184" y="42976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0CDF4"/>
                </a:solidFill>
              </a:rPr>
              <a:t>Answer-engine optimisation is the new SEO strategy</a:t>
            </a:r>
            <a:endParaRPr lang="en-US" sz="800" dirty="0"/>
          </a:p>
        </p:txBody>
      </p:sp>
      <p:sp>
        <p:nvSpPr>
          <p:cNvPr id="45" name="Shape 43"/>
          <p:cNvSpPr/>
          <p:nvPr/>
        </p:nvSpPr>
        <p:spPr>
          <a:xfrm>
            <a:off x="4700016" y="3611880"/>
            <a:ext cx="2103120" cy="1298448"/>
          </a:xfrm>
          <a:prstGeom prst="rect">
            <a:avLst/>
          </a:prstGeom>
          <a:solidFill>
            <a:srgbClr val="0C1F38"/>
          </a:solidFill>
          <a:ln w="12700">
            <a:solidFill>
              <a:srgbClr val="F2A900">
                <a:alpha val="60000"/>
              </a:srgbClr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4700016" y="3611880"/>
            <a:ext cx="54864" cy="1298448"/>
          </a:xfrm>
          <a:prstGeom prst="rect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837176" y="3675888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2A900"/>
                </a:solidFill>
              </a:rPr>
              <a:t>PWA &amp; App-Like Web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4837176" y="400507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2x session duration</a:t>
            </a:r>
            <a:endParaRPr lang="en-US" sz="950" dirty="0"/>
          </a:p>
        </p:txBody>
      </p:sp>
      <p:sp>
        <p:nvSpPr>
          <p:cNvPr id="49" name="Text 47"/>
          <p:cNvSpPr/>
          <p:nvPr/>
        </p:nvSpPr>
        <p:spPr>
          <a:xfrm>
            <a:off x="4837176" y="42976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0CDF4"/>
                </a:solidFill>
              </a:rPr>
              <a:t>Progressive web apps dominate mobile UX in 2026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6922008" y="3611880"/>
            <a:ext cx="2103120" cy="1298448"/>
          </a:xfrm>
          <a:prstGeom prst="rect">
            <a:avLst/>
          </a:prstGeom>
          <a:solidFill>
            <a:srgbClr val="0C1F38"/>
          </a:solidFill>
          <a:ln w="12700">
            <a:solidFill>
              <a:srgbClr val="2EC4B6">
                <a:alpha val="60000"/>
              </a:srgbClr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1" name="Shape 49"/>
          <p:cNvSpPr/>
          <p:nvPr/>
        </p:nvSpPr>
        <p:spPr>
          <a:xfrm>
            <a:off x="6922008" y="3611880"/>
            <a:ext cx="54864" cy="1298448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7059168" y="3675888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C4B6"/>
                </a:solidFill>
              </a:rPr>
              <a:t>Conversational AI</a:t>
            </a:r>
            <a:endParaRPr lang="en-US" sz="1000" dirty="0"/>
          </a:p>
        </p:txBody>
      </p:sp>
      <p:sp>
        <p:nvSpPr>
          <p:cNvPr id="53" name="Text 51"/>
          <p:cNvSpPr/>
          <p:nvPr/>
        </p:nvSpPr>
        <p:spPr>
          <a:xfrm>
            <a:off x="7059168" y="400507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67% prefer chat-first</a:t>
            </a:r>
            <a:endParaRPr lang="en-US" sz="950" dirty="0"/>
          </a:p>
        </p:txBody>
      </p:sp>
      <p:sp>
        <p:nvSpPr>
          <p:cNvPr id="54" name="Text 52"/>
          <p:cNvSpPr/>
          <p:nvPr/>
        </p:nvSpPr>
        <p:spPr>
          <a:xfrm>
            <a:off x="7059168" y="42976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0CDF4"/>
                </a:solidFill>
              </a:rPr>
              <a:t>AI chatbots and agents replace static contact forms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3474720"/>
            <a:ext cx="2743200" cy="2743200"/>
          </a:xfrm>
          <a:prstGeom prst="ellipse">
            <a:avLst/>
          </a:prstGeom>
          <a:solidFill>
            <a:srgbClr val="1B6CA8">
              <a:alpha val="20000"/>
            </a:srgbClr>
          </a:solidFill>
          <a:ln w="12700">
            <a:solidFill>
              <a:srgbClr val="1B6CA8">
                <a:alpha val="2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457200"/>
            <a:ext cx="2011680" cy="2011680"/>
          </a:xfrm>
          <a:prstGeom prst="ellipse">
            <a:avLst/>
          </a:prstGeom>
          <a:solidFill>
            <a:srgbClr val="1B6CA8"/>
          </a:solidFill>
          <a:ln w="38100">
            <a:solidFill>
              <a:srgbClr val="F2A9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457200"/>
            <a:ext cx="20116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AA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137160" y="260604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Aakriti Aggarwal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37160" y="301752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F2A900"/>
                </a:solidFill>
              </a:rPr>
              <a:t>Digital Creative Professional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82880" y="352044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90CDF4"/>
                </a:solidFill>
              </a:rPr>
              <a:t>📧 aakriti.aggarwal@email.com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182880" y="3849624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90CDF4"/>
                </a:solidFill>
              </a:rPr>
              <a:t>🌐 www.aakritia.design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182880" y="4178808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90CDF4"/>
                </a:solidFill>
              </a:rPr>
              <a:t>📍 Sydney, Australia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3749040" y="32004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54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About Me</a:t>
            </a:r>
            <a:endParaRPr lang="en-US" sz="3000" dirty="0"/>
          </a:p>
        </p:txBody>
      </p:sp>
      <p:sp>
        <p:nvSpPr>
          <p:cNvPr id="12" name="Shape 10"/>
          <p:cNvSpPr/>
          <p:nvPr/>
        </p:nvSpPr>
        <p:spPr>
          <a:xfrm>
            <a:off x="3749040" y="841248"/>
            <a:ext cx="1097280" cy="64008"/>
          </a:xfrm>
          <a:prstGeom prst="rect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749040" y="1051560"/>
            <a:ext cx="5120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I'm a results-driven digital professional with 5+ years of experience bridging the gap between creative design and business growth. I specialise in full-funnel digital marketing strategies and high-converting website development.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749040" y="2103120"/>
            <a:ext cx="246888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749040" y="2103120"/>
            <a:ext cx="64008" cy="96012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86200" y="219456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B2545"/>
                </a:solidFill>
              </a:rPr>
              <a:t>🎓 Education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886200" y="2487168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</a:rPr>
              <a:t>BDes — Graphic &amp; Digital Design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400800" y="2103120"/>
            <a:ext cx="246888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400800" y="2103120"/>
            <a:ext cx="64008" cy="96012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37960" y="219456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B2545"/>
                </a:solidFill>
              </a:rPr>
              <a:t>🏆 Certifications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537960" y="2487168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</a:rPr>
              <a:t>Google Ads · Meta Blueprint · HubSpot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3749040" y="3182112"/>
            <a:ext cx="246888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749040" y="3182112"/>
            <a:ext cx="64008" cy="96012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886200" y="3273552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B2545"/>
                </a:solidFill>
              </a:rPr>
              <a:t>🌏 Markets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3886200" y="356616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</a:rPr>
              <a:t>Australia · India · UAE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6400800" y="3182112"/>
            <a:ext cx="246888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400800" y="3182112"/>
            <a:ext cx="64008" cy="96012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537960" y="3273552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B2545"/>
                </a:solidFill>
              </a:rPr>
              <a:t>💬 Languages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537960" y="356616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</a:rPr>
              <a:t>English (Fluent) · Hindi (Native)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3657600" cy="3657600"/>
          </a:xfrm>
          <a:prstGeom prst="ellipse">
            <a:avLst/>
          </a:prstGeom>
          <a:solidFill>
            <a:srgbClr val="1B6CA8">
              <a:alpha val="12000"/>
            </a:srgbClr>
          </a:solidFill>
          <a:ln w="12700">
            <a:solidFill>
              <a:srgbClr val="1B6CA8">
                <a:alpha val="12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2743200"/>
            <a:ext cx="3200400" cy="3200400"/>
          </a:xfrm>
          <a:prstGeom prst="ellipse">
            <a:avLst/>
          </a:prstGeom>
          <a:solidFill>
            <a:srgbClr val="F2A900">
              <a:alpha val="10000"/>
            </a:srgbClr>
          </a:solidFill>
          <a:ln w="12700">
            <a:solidFill>
              <a:srgbClr val="F2A900">
                <a:alpha val="1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 Do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90CDF4"/>
                </a:solidFill>
              </a:rPr>
              <a:t>Three disciplines. One seamless creative partnership.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2834640" cy="3383280"/>
          </a:xfrm>
          <a:prstGeom prst="rect">
            <a:avLst/>
          </a:prstGeom>
          <a:solidFill>
            <a:srgbClr val="0D1F38"/>
          </a:solidFill>
          <a:ln w="12700">
            <a:solidFill>
              <a:srgbClr val="1B6CA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371600"/>
            <a:ext cx="2834640" cy="50292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137160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Digital Marketing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38912" y="2075688"/>
            <a:ext cx="118872" cy="118872"/>
          </a:xfrm>
          <a:prstGeom prst="ellipse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21792" y="201168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E8FF"/>
                </a:solidFill>
              </a:rPr>
              <a:t>Google &amp; Meta Ads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38912" y="2441448"/>
            <a:ext cx="118872" cy="118872"/>
          </a:xfrm>
          <a:prstGeom prst="ellipse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1792" y="237744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E8FF"/>
                </a:solidFill>
              </a:rPr>
              <a:t>SEO / SEM Strategy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38912" y="2807208"/>
            <a:ext cx="118872" cy="118872"/>
          </a:xfrm>
          <a:prstGeom prst="ellipse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1792" y="274320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E8FF"/>
                </a:solidFill>
              </a:rPr>
              <a:t>Email Automation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38912" y="3172968"/>
            <a:ext cx="118872" cy="118872"/>
          </a:xfrm>
          <a:prstGeom prst="ellipse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1792" y="310896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E8FF"/>
                </a:solidFill>
              </a:rPr>
              <a:t>Analytics &amp; Reporting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38912" y="3538728"/>
            <a:ext cx="118872" cy="118872"/>
          </a:xfrm>
          <a:prstGeom prst="ellipse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1792" y="347472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E8FF"/>
                </a:solidFill>
              </a:rPr>
              <a:t>Content Strategy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38912" y="4389120"/>
            <a:ext cx="2514600" cy="274320"/>
          </a:xfrm>
          <a:prstGeom prst="rect">
            <a:avLst/>
          </a:prstGeom>
          <a:solidFill>
            <a:srgbClr val="1B6CA8">
              <a:alpha val="20000"/>
            </a:srgbClr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38912" y="4389120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340% Avg. ROAS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3273552" y="1371600"/>
            <a:ext cx="2834640" cy="3383280"/>
          </a:xfrm>
          <a:prstGeom prst="rect">
            <a:avLst/>
          </a:prstGeom>
          <a:solidFill>
            <a:srgbClr val="0D1F38"/>
          </a:solidFill>
          <a:ln w="12700">
            <a:solidFill>
              <a:srgbClr val="E8563A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273552" y="1371600"/>
            <a:ext cx="2834640" cy="502920"/>
          </a:xfrm>
          <a:prstGeom prst="rect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383280" y="137160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Web Development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3438144" y="2075688"/>
            <a:ext cx="118872" cy="118872"/>
          </a:xfrm>
          <a:prstGeom prst="ellipse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621024" y="201168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E8FF"/>
                </a:solidFill>
              </a:rPr>
              <a:t>React.js / WordPress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438144" y="2441448"/>
            <a:ext cx="118872" cy="118872"/>
          </a:xfrm>
          <a:prstGeom prst="ellipse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21024" y="237744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E8FF"/>
                </a:solidFill>
              </a:rPr>
              <a:t>E-Commerce (WooComm.)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438144" y="2807208"/>
            <a:ext cx="118872" cy="118872"/>
          </a:xfrm>
          <a:prstGeom prst="ellipse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621024" y="274320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E8FF"/>
                </a:solidFill>
              </a:rPr>
              <a:t>Responsive UI Builds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3438144" y="3172968"/>
            <a:ext cx="118872" cy="118872"/>
          </a:xfrm>
          <a:prstGeom prst="ellipse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21024" y="310896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E8FF"/>
                </a:solidFill>
              </a:rPr>
              <a:t>Performance Optimise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438144" y="3538728"/>
            <a:ext cx="118872" cy="118872"/>
          </a:xfrm>
          <a:prstGeom prst="ellipse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621024" y="347472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E8FF"/>
                </a:solidFill>
              </a:rPr>
              <a:t>REST API Integration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3438144" y="4389120"/>
            <a:ext cx="2514600" cy="274320"/>
          </a:xfrm>
          <a:prstGeom prst="rect">
            <a:avLst/>
          </a:prstGeom>
          <a:solidFill>
            <a:srgbClr val="E8563A">
              <a:alpha val="20000"/>
            </a:srgbClr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438144" y="4389120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95 PageSpeed Score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6272784" y="1371600"/>
            <a:ext cx="2834640" cy="3383280"/>
          </a:xfrm>
          <a:prstGeom prst="rect">
            <a:avLst/>
          </a:prstGeom>
          <a:solidFill>
            <a:srgbClr val="0D1F38"/>
          </a:solidFill>
          <a:ln w="12700">
            <a:solidFill>
              <a:srgbClr val="F2A90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6272784" y="1371600"/>
            <a:ext cx="2834640" cy="502920"/>
          </a:xfrm>
          <a:prstGeom prst="rect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382512" y="137160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UI/UX Design</a:t>
            </a:r>
            <a:endParaRPr lang="en-US" sz="1400" dirty="0"/>
          </a:p>
        </p:txBody>
      </p:sp>
      <p:sp>
        <p:nvSpPr>
          <p:cNvPr id="39" name="Shape 37"/>
          <p:cNvSpPr/>
          <p:nvPr/>
        </p:nvSpPr>
        <p:spPr>
          <a:xfrm>
            <a:off x="6437376" y="2075688"/>
            <a:ext cx="118872" cy="118872"/>
          </a:xfrm>
          <a:prstGeom prst="ellipse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620256" y="201168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E8FF"/>
                </a:solidFill>
              </a:rPr>
              <a:t>Figma / Adobe XD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6437376" y="2441448"/>
            <a:ext cx="118872" cy="118872"/>
          </a:xfrm>
          <a:prstGeom prst="ellipse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620256" y="237744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E8FF"/>
                </a:solidFill>
              </a:rPr>
              <a:t>Brand Identity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6437376" y="2807208"/>
            <a:ext cx="118872" cy="118872"/>
          </a:xfrm>
          <a:prstGeom prst="ellipse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620256" y="274320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E8FF"/>
                </a:solidFill>
              </a:rPr>
              <a:t>Landing Page Design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6437376" y="3172968"/>
            <a:ext cx="118872" cy="118872"/>
          </a:xfrm>
          <a:prstGeom prst="ellipse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620256" y="310896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E8FF"/>
                </a:solidFill>
              </a:rPr>
              <a:t>User Journey Mapping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6437376" y="3538728"/>
            <a:ext cx="118872" cy="118872"/>
          </a:xfrm>
          <a:prstGeom prst="ellipse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620256" y="347472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E8FF"/>
                </a:solidFill>
              </a:rPr>
              <a:t>Design Systems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6437376" y="4389120"/>
            <a:ext cx="2514600" cy="274320"/>
          </a:xfrm>
          <a:prstGeom prst="rect">
            <a:avLst/>
          </a:prstGeom>
          <a:solidFill>
            <a:srgbClr val="F2A900">
              <a:alpha val="20000"/>
            </a:srgbClr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437376" y="4389120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4.9★ Client Rating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B254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Marketing Skills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02920" y="749808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B6CA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&amp; Proficiency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132588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02C"/>
                </a:solidFill>
              </a:rPr>
              <a:t>Google Ads / SEM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91840" y="1362456"/>
            <a:ext cx="4114800" cy="1828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91840" y="1362456"/>
            <a:ext cx="3785616" cy="18288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452360" y="1325880"/>
            <a:ext cx="457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6CA8"/>
                </a:solidFill>
              </a:rPr>
              <a:t>92%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182880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02C"/>
                </a:solidFill>
              </a:rPr>
              <a:t>SEO Strategy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291840" y="1865376"/>
            <a:ext cx="4114800" cy="1828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91840" y="1865376"/>
            <a:ext cx="3703320" cy="182880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52360" y="1828800"/>
            <a:ext cx="457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B2545"/>
                </a:solidFill>
              </a:rPr>
              <a:t>90%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233172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02C"/>
                </a:solidFill>
              </a:rPr>
              <a:t>Meta &amp; Social Ads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291840" y="2368296"/>
            <a:ext cx="4114800" cy="1828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91840" y="2368296"/>
            <a:ext cx="3621024" cy="182880"/>
          </a:xfrm>
          <a:prstGeom prst="rect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452360" y="2331720"/>
            <a:ext cx="457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563A"/>
                </a:solidFill>
              </a:rPr>
              <a:t>88%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283464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02C"/>
                </a:solidFill>
              </a:rPr>
              <a:t>Analytics &amp; GA4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291840" y="2871216"/>
            <a:ext cx="4114800" cy="1828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291840" y="2871216"/>
            <a:ext cx="3703320" cy="18288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452360" y="2834640"/>
            <a:ext cx="457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C4B6"/>
                </a:solidFill>
              </a:rPr>
              <a:t>90%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57200" y="333756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02C"/>
                </a:solidFill>
              </a:rPr>
              <a:t>Email Marketing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291840" y="3374136"/>
            <a:ext cx="4114800" cy="1828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291840" y="3374136"/>
            <a:ext cx="3497580" cy="182880"/>
          </a:xfrm>
          <a:prstGeom prst="rect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452360" y="3337560"/>
            <a:ext cx="457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2A900"/>
                </a:solidFill>
              </a:rPr>
              <a:t>85%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57200" y="384048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02C"/>
                </a:solidFill>
              </a:rPr>
              <a:t>Content Strategy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291840" y="3877056"/>
            <a:ext cx="4114800" cy="1828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291840" y="3877056"/>
            <a:ext cx="3579876" cy="18288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452360" y="3840480"/>
            <a:ext cx="457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6CA8"/>
                </a:solidFill>
              </a:rPr>
              <a:t>87%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8046720" y="1325880"/>
            <a:ext cx="914400" cy="841248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8046720" y="1371600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340%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8046720" y="1755648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FFFF"/>
                </a:solidFill>
              </a:rPr>
              <a:t>Average ROAS</a:t>
            </a:r>
            <a:endParaRPr lang="en-US" sz="750" dirty="0"/>
          </a:p>
        </p:txBody>
      </p:sp>
      <p:sp>
        <p:nvSpPr>
          <p:cNvPr id="32" name="Shape 30"/>
          <p:cNvSpPr/>
          <p:nvPr/>
        </p:nvSpPr>
        <p:spPr>
          <a:xfrm>
            <a:off x="8046720" y="2286000"/>
            <a:ext cx="914400" cy="841248"/>
          </a:xfrm>
          <a:prstGeom prst="rect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8046720" y="2331720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2.4M+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8046720" y="2715768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FFFF"/>
                </a:solidFill>
              </a:rPr>
              <a:t>Impressions</a:t>
            </a:r>
            <a:endParaRPr lang="en-US" sz="750" dirty="0"/>
          </a:p>
        </p:txBody>
      </p:sp>
      <p:sp>
        <p:nvSpPr>
          <p:cNvPr id="35" name="Shape 33"/>
          <p:cNvSpPr/>
          <p:nvPr/>
        </p:nvSpPr>
        <p:spPr>
          <a:xfrm>
            <a:off x="8046720" y="3246120"/>
            <a:ext cx="914400" cy="841248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36" name="Text 34"/>
          <p:cNvSpPr/>
          <p:nvPr/>
        </p:nvSpPr>
        <p:spPr>
          <a:xfrm>
            <a:off x="8046720" y="3291840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58%</a:t>
            </a:r>
            <a:endParaRPr lang="en-US" sz="1800" dirty="0"/>
          </a:p>
        </p:txBody>
      </p:sp>
      <p:sp>
        <p:nvSpPr>
          <p:cNvPr id="37" name="Text 35"/>
          <p:cNvSpPr/>
          <p:nvPr/>
        </p:nvSpPr>
        <p:spPr>
          <a:xfrm>
            <a:off x="8046720" y="3675888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FFFF"/>
                </a:solidFill>
              </a:rPr>
              <a:t>Traffic Growth</a:t>
            </a:r>
            <a:endParaRPr lang="en-US" sz="750" dirty="0"/>
          </a:p>
        </p:txBody>
      </p:sp>
      <p:sp>
        <p:nvSpPr>
          <p:cNvPr id="38" name="Shape 36"/>
          <p:cNvSpPr/>
          <p:nvPr/>
        </p:nvSpPr>
        <p:spPr>
          <a:xfrm>
            <a:off x="8046720" y="4206240"/>
            <a:ext cx="914400" cy="841248"/>
          </a:xfrm>
          <a:prstGeom prst="rect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39" name="Text 37"/>
          <p:cNvSpPr/>
          <p:nvPr/>
        </p:nvSpPr>
        <p:spPr>
          <a:xfrm>
            <a:off x="8046720" y="4251960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92%</a:t>
            </a:r>
            <a:endParaRPr lang="en-US" sz="1800" dirty="0"/>
          </a:p>
        </p:txBody>
      </p:sp>
      <p:sp>
        <p:nvSpPr>
          <p:cNvPr id="40" name="Text 38"/>
          <p:cNvSpPr/>
          <p:nvPr/>
        </p:nvSpPr>
        <p:spPr>
          <a:xfrm>
            <a:off x="8046720" y="4636008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FFFF"/>
                </a:solidFill>
              </a:rPr>
              <a:t>Client Retention</a:t>
            </a:r>
            <a:endParaRPr lang="en-US" sz="750" dirty="0"/>
          </a:p>
        </p:txBody>
      </p:sp>
      <p:sp>
        <p:nvSpPr>
          <p:cNvPr id="41" name="Text 39"/>
          <p:cNvSpPr/>
          <p:nvPr/>
        </p:nvSpPr>
        <p:spPr>
          <a:xfrm>
            <a:off x="457200" y="44805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2545"/>
                </a:solidFill>
              </a:rPr>
              <a:t>Tools I Use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457200" y="4754880"/>
            <a:ext cx="960120" cy="246888"/>
          </a:xfrm>
          <a:prstGeom prst="roundRect">
            <a:avLst>
              <a:gd name="adj" fmla="val 14815"/>
            </a:avLst>
          </a:prstGeom>
          <a:solidFill>
            <a:srgbClr val="EBF8FF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57200" y="4754880"/>
            <a:ext cx="9601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B6CA8"/>
                </a:solidFill>
              </a:rPr>
              <a:t>Google Ads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1527048" y="4754880"/>
            <a:ext cx="768096" cy="246888"/>
          </a:xfrm>
          <a:prstGeom prst="roundRect">
            <a:avLst>
              <a:gd name="adj" fmla="val 14815"/>
            </a:avLst>
          </a:prstGeom>
          <a:solidFill>
            <a:srgbClr val="EBF8FF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1527048" y="4754880"/>
            <a:ext cx="768096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B6CA8"/>
                </a:solidFill>
              </a:rPr>
              <a:t>SEMrush</a:t>
            </a:r>
            <a:endParaRPr lang="en-US" sz="800" dirty="0"/>
          </a:p>
        </p:txBody>
      </p:sp>
      <p:sp>
        <p:nvSpPr>
          <p:cNvPr id="46" name="Shape 44"/>
          <p:cNvSpPr/>
          <p:nvPr/>
        </p:nvSpPr>
        <p:spPr>
          <a:xfrm>
            <a:off x="2404872" y="4754880"/>
            <a:ext cx="768096" cy="246888"/>
          </a:xfrm>
          <a:prstGeom prst="roundRect">
            <a:avLst>
              <a:gd name="adj" fmla="val 14815"/>
            </a:avLst>
          </a:prstGeom>
          <a:solidFill>
            <a:srgbClr val="EBF8FF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2404872" y="4754880"/>
            <a:ext cx="768096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B6CA8"/>
                </a:solidFill>
              </a:rPr>
              <a:t>HubSpot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3282696" y="4754880"/>
            <a:ext cx="896112" cy="246888"/>
          </a:xfrm>
          <a:prstGeom prst="roundRect">
            <a:avLst>
              <a:gd name="adj" fmla="val 14815"/>
            </a:avLst>
          </a:prstGeom>
          <a:solidFill>
            <a:srgbClr val="EBF8FF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282696" y="4754880"/>
            <a:ext cx="89611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B6CA8"/>
                </a:solidFill>
              </a:rPr>
              <a:t>Mailchimp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4288536" y="4754880"/>
            <a:ext cx="512064" cy="246888"/>
          </a:xfrm>
          <a:prstGeom prst="roundRect">
            <a:avLst>
              <a:gd name="adj" fmla="val 14815"/>
            </a:avLst>
          </a:prstGeom>
          <a:solidFill>
            <a:srgbClr val="EBF8FF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288536" y="4754880"/>
            <a:ext cx="512064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B6CA8"/>
                </a:solidFill>
              </a:rPr>
              <a:t>GA4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4910328" y="4754880"/>
            <a:ext cx="1088136" cy="246888"/>
          </a:xfrm>
          <a:prstGeom prst="roundRect">
            <a:avLst>
              <a:gd name="adj" fmla="val 14815"/>
            </a:avLst>
          </a:prstGeom>
          <a:solidFill>
            <a:srgbClr val="EBF8FF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910328" y="4754880"/>
            <a:ext cx="1088136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B6CA8"/>
                </a:solidFill>
              </a:rPr>
              <a:t>Meta Manager</a:t>
            </a:r>
            <a:endParaRPr lang="en-US" sz="800" dirty="0"/>
          </a:p>
        </p:txBody>
      </p:sp>
      <p:sp>
        <p:nvSpPr>
          <p:cNvPr id="54" name="Shape 52"/>
          <p:cNvSpPr/>
          <p:nvPr/>
        </p:nvSpPr>
        <p:spPr>
          <a:xfrm>
            <a:off x="6108192" y="4754880"/>
            <a:ext cx="704088" cy="246888"/>
          </a:xfrm>
          <a:prstGeom prst="roundRect">
            <a:avLst>
              <a:gd name="adj" fmla="val 14815"/>
            </a:avLst>
          </a:prstGeom>
          <a:solidFill>
            <a:srgbClr val="EBF8FF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6108192" y="4754880"/>
            <a:ext cx="704088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B6CA8"/>
                </a:solidFill>
              </a:rPr>
              <a:t>Ahrefs</a:t>
            </a:r>
            <a:endParaRPr lang="en-US" sz="800" dirty="0"/>
          </a:p>
        </p:txBody>
      </p:sp>
      <p:sp>
        <p:nvSpPr>
          <p:cNvPr id="56" name="Shape 54"/>
          <p:cNvSpPr/>
          <p:nvPr/>
        </p:nvSpPr>
        <p:spPr>
          <a:xfrm>
            <a:off x="6922008" y="4754880"/>
            <a:ext cx="640080" cy="246888"/>
          </a:xfrm>
          <a:prstGeom prst="roundRect">
            <a:avLst>
              <a:gd name="adj" fmla="val 14815"/>
            </a:avLst>
          </a:prstGeom>
          <a:solidFill>
            <a:srgbClr val="EBF8FF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6922008" y="4754880"/>
            <a:ext cx="6400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B6CA8"/>
                </a:solidFill>
              </a:rPr>
              <a:t>Canva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B254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Campaign Performance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4A5568"/>
                </a:solidFill>
              </a:rPr>
              <a:t>6-month growth across traffic, conversions &amp; ROAS</a:t>
            </a:r>
            <a:endParaRPr lang="en-US" sz="12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365760" y="1143000"/>
          <a:ext cx="566928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6309360" y="1143000"/>
            <a:ext cx="2560320" cy="77724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6309360" y="1188720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+340%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6309360" y="1572768"/>
            <a:ext cx="25603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ROAS Achieved</a:t>
            </a:r>
            <a:endParaRPr lang="en-US" sz="900" dirty="0"/>
          </a:p>
        </p:txBody>
      </p:sp>
      <p:sp>
        <p:nvSpPr>
          <p:cNvPr id="8" name="Shape 5"/>
          <p:cNvSpPr/>
          <p:nvPr/>
        </p:nvSpPr>
        <p:spPr>
          <a:xfrm>
            <a:off x="6309360" y="2039112"/>
            <a:ext cx="2560320" cy="777240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6309360" y="2084832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62%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6309360" y="2468880"/>
            <a:ext cx="25603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Traffic Lift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6309360" y="2935224"/>
            <a:ext cx="2560320" cy="777240"/>
          </a:xfrm>
          <a:prstGeom prst="rect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6309360" y="2980944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48%</a:t>
            </a:r>
            <a:endParaRPr lang="en-US" sz="2400" dirty="0"/>
          </a:p>
        </p:txBody>
      </p:sp>
      <p:sp>
        <p:nvSpPr>
          <p:cNvPr id="13" name="Text 10"/>
          <p:cNvSpPr/>
          <p:nvPr/>
        </p:nvSpPr>
        <p:spPr>
          <a:xfrm>
            <a:off x="6309360" y="3364992"/>
            <a:ext cx="25603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Email Open Rate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6309360" y="3831336"/>
            <a:ext cx="2560320" cy="777240"/>
          </a:xfrm>
          <a:prstGeom prst="rect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6309360" y="3877056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-41%</a:t>
            </a:r>
            <a:endParaRPr lang="en-US" sz="2400" dirty="0"/>
          </a:p>
        </p:txBody>
      </p:sp>
      <p:sp>
        <p:nvSpPr>
          <p:cNvPr id="16" name="Text 13"/>
          <p:cNvSpPr/>
          <p:nvPr/>
        </p:nvSpPr>
        <p:spPr>
          <a:xfrm>
            <a:off x="6309360" y="4261104"/>
            <a:ext cx="25603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Cost Per Lead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25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-914400"/>
            <a:ext cx="3200400" cy="3200400"/>
          </a:xfrm>
          <a:prstGeom prst="ellipse">
            <a:avLst/>
          </a:prstGeom>
          <a:solidFill>
            <a:srgbClr val="1B6CA8">
              <a:alpha val="12000"/>
            </a:srgbClr>
          </a:solidFill>
          <a:ln w="12700">
            <a:solidFill>
              <a:srgbClr val="1B6CA8">
                <a:alpha val="12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Case Studies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2A900"/>
                </a:solidFill>
              </a:rPr>
              <a:t>Digital Marketing  —  Real Results for Australian Clients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56032" y="1234440"/>
            <a:ext cx="2834640" cy="3566160"/>
          </a:xfrm>
          <a:prstGeom prst="rect">
            <a:avLst/>
          </a:prstGeom>
          <a:solidFill>
            <a:srgbClr val="0D2847"/>
          </a:solidFill>
          <a:ln w="12700">
            <a:solidFill>
              <a:srgbClr val="1B6CA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56032" y="1234440"/>
            <a:ext cx="2834640" cy="64008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93192" y="1371600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AUS E-Commerce Brand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93192" y="1737360"/>
            <a:ext cx="1463040" cy="256032"/>
          </a:xfrm>
          <a:prstGeom prst="roundRect">
            <a:avLst>
              <a:gd name="adj" fmla="val 14286"/>
            </a:avLst>
          </a:prstGeom>
          <a:solidFill>
            <a:srgbClr val="1B6CA8">
              <a:alpha val="30000"/>
            </a:srgbClr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93192" y="1737360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Google &amp; Meta Ads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393192" y="2103120"/>
            <a:ext cx="2606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A0C4FF"/>
                </a:solidFill>
              </a:rPr>
              <a:t>Managed $18K/mo ads budget. A/B tested 40+ creatives. Audience segmentation drove CTR +62%. Achieved 340% ROAS over 6 months.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393192" y="333756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B6CA8"/>
                </a:solidFill>
              </a:rPr>
              <a:t>Key Results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20624" y="3675888"/>
            <a:ext cx="109728" cy="109728"/>
          </a:xfrm>
          <a:prstGeom prst="ellipse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76072" y="36118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</a:rPr>
              <a:t>340% ROAS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20624" y="3968496"/>
            <a:ext cx="109728" cy="109728"/>
          </a:xfrm>
          <a:prstGeom prst="ellipse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76072" y="390448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</a:rPr>
              <a:t>+62% CTR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20624" y="4261104"/>
            <a:ext cx="109728" cy="109728"/>
          </a:xfrm>
          <a:prstGeom prst="ellipse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76072" y="4197096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</a:rPr>
              <a:t>$18K/mo Budget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246120" y="1234440"/>
            <a:ext cx="2834640" cy="3566160"/>
          </a:xfrm>
          <a:prstGeom prst="rect">
            <a:avLst/>
          </a:prstGeom>
          <a:solidFill>
            <a:srgbClr val="0D2847"/>
          </a:solidFill>
          <a:ln w="12700">
            <a:solidFill>
              <a:srgbClr val="E8563A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246120" y="1234440"/>
            <a:ext cx="2834640" cy="64008"/>
          </a:xfrm>
          <a:prstGeom prst="rect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383280" y="1371600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Sydney Real Estate Firm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3383280" y="1737360"/>
            <a:ext cx="1463040" cy="256032"/>
          </a:xfrm>
          <a:prstGeom prst="roundRect">
            <a:avLst>
              <a:gd name="adj" fmla="val 14286"/>
            </a:avLst>
          </a:prstGeom>
          <a:solidFill>
            <a:srgbClr val="E8563A">
              <a:alpha val="30000"/>
            </a:srgbClr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383280" y="1737360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Full-Funnel Strategy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3383280" y="2103120"/>
            <a:ext cx="2606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A0C4FF"/>
                </a:solidFill>
              </a:rPr>
              <a:t>SEO content + LinkedIn ads + retargeting funnel. Generated 290 qualified leads in Q1. Reduced Cost Per Lead by 41%.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3383280" y="333756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8563A"/>
                </a:solidFill>
              </a:rPr>
              <a:t>Key Results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3410712" y="3675888"/>
            <a:ext cx="109728" cy="109728"/>
          </a:xfrm>
          <a:prstGeom prst="ellipse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566160" y="36118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</a:rPr>
              <a:t>290 Leads Q1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3410712" y="3968496"/>
            <a:ext cx="109728" cy="109728"/>
          </a:xfrm>
          <a:prstGeom prst="ellipse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566160" y="390448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</a:rPr>
              <a:t>-41% CPL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3410712" y="4261104"/>
            <a:ext cx="109728" cy="109728"/>
          </a:xfrm>
          <a:prstGeom prst="ellipse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566160" y="4197096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</a:rPr>
              <a:t>#1 Google Rank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6236208" y="1234440"/>
            <a:ext cx="2834640" cy="3566160"/>
          </a:xfrm>
          <a:prstGeom prst="rect">
            <a:avLst/>
          </a:prstGeom>
          <a:solidFill>
            <a:srgbClr val="0D2847"/>
          </a:solidFill>
          <a:ln w="12700">
            <a:solidFill>
              <a:srgbClr val="F2A90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6236208" y="1234440"/>
            <a:ext cx="2834640" cy="64008"/>
          </a:xfrm>
          <a:prstGeom prst="rect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373368" y="1371600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SaaS Startup — Melbourne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6373368" y="1737360"/>
            <a:ext cx="1463040" cy="256032"/>
          </a:xfrm>
          <a:prstGeom prst="roundRect">
            <a:avLst>
              <a:gd name="adj" fmla="val 14286"/>
            </a:avLst>
          </a:prstGeom>
          <a:solidFill>
            <a:srgbClr val="F2A900">
              <a:alpha val="30000"/>
            </a:srgbClr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373368" y="1737360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Email &amp; CRM Automation</a:t>
            </a:r>
            <a:endParaRPr lang="en-US" sz="850" dirty="0"/>
          </a:p>
        </p:txBody>
      </p:sp>
      <p:sp>
        <p:nvSpPr>
          <p:cNvPr id="36" name="Text 34"/>
          <p:cNvSpPr/>
          <p:nvPr/>
        </p:nvSpPr>
        <p:spPr>
          <a:xfrm>
            <a:off x="6373368" y="2103120"/>
            <a:ext cx="2606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A0C4FF"/>
                </a:solidFill>
              </a:rPr>
              <a:t>HubSpot CRM setup + email drip sequences. Achieved 48% open rate vs 21% industry avg. Contributed to 3× MRR growth in 5 months.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6373368" y="333756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2A900"/>
                </a:solidFill>
              </a:rPr>
              <a:t>Key Results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6400800" y="3675888"/>
            <a:ext cx="109728" cy="109728"/>
          </a:xfrm>
          <a:prstGeom prst="ellipse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556248" y="36118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</a:rPr>
              <a:t>48% Open Rate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6400800" y="3968496"/>
            <a:ext cx="109728" cy="109728"/>
          </a:xfrm>
          <a:prstGeom prst="ellipse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556248" y="390448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</a:rPr>
              <a:t>3× MRR Growth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6400800" y="4261104"/>
            <a:ext cx="109728" cy="109728"/>
          </a:xfrm>
          <a:prstGeom prst="ellipse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556248" y="4197096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</a:rPr>
              <a:t>5 Month Timeline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56032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B254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 Development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02920" y="749808"/>
            <a:ext cx="5486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563A"/>
                </a:solidFill>
              </a:rPr>
              <a:t>Technical Skills &amp; Proficiency</a:t>
            </a:r>
            <a:endParaRPr lang="en-US" sz="14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365760" y="1188720"/>
          <a:ext cx="5303520" cy="36576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6" name="Chart 1" descr=""/>
          <p:cNvGraphicFramePr/>
          <p:nvPr/>
        </p:nvGraphicFramePr>
        <p:xfrm>
          <a:off x="5852160" y="822960"/>
          <a:ext cx="3017520" cy="25603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Shape 3"/>
          <p:cNvSpPr/>
          <p:nvPr/>
        </p:nvSpPr>
        <p:spPr>
          <a:xfrm>
            <a:off x="5806440" y="3840480"/>
            <a:ext cx="1051560" cy="1051560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Text 4"/>
          <p:cNvSpPr/>
          <p:nvPr/>
        </p:nvSpPr>
        <p:spPr>
          <a:xfrm>
            <a:off x="5806440" y="3913632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2A900"/>
                </a:solidFill>
              </a:rPr>
              <a:t>20+</a:t>
            </a:r>
            <a:endParaRPr lang="en-US" sz="2000" dirty="0"/>
          </a:p>
        </p:txBody>
      </p:sp>
      <p:sp>
        <p:nvSpPr>
          <p:cNvPr id="9" name="Text 5"/>
          <p:cNvSpPr/>
          <p:nvPr/>
        </p:nvSpPr>
        <p:spPr>
          <a:xfrm>
            <a:off x="5806440" y="4370832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</a:rPr>
              <a:t>Sites Built</a:t>
            </a:r>
            <a:endParaRPr lang="en-US" sz="800" dirty="0"/>
          </a:p>
        </p:txBody>
      </p:sp>
      <p:sp>
        <p:nvSpPr>
          <p:cNvPr id="10" name="Shape 6"/>
          <p:cNvSpPr/>
          <p:nvPr/>
        </p:nvSpPr>
        <p:spPr>
          <a:xfrm>
            <a:off x="6931152" y="3840480"/>
            <a:ext cx="1051560" cy="1051560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7"/>
          <p:cNvSpPr/>
          <p:nvPr/>
        </p:nvSpPr>
        <p:spPr>
          <a:xfrm>
            <a:off x="6931152" y="3913632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2A900"/>
                </a:solidFill>
              </a:rPr>
              <a:t>95</a:t>
            </a:r>
            <a:endParaRPr lang="en-US" sz="2000" dirty="0"/>
          </a:p>
        </p:txBody>
      </p:sp>
      <p:sp>
        <p:nvSpPr>
          <p:cNvPr id="12" name="Text 8"/>
          <p:cNvSpPr/>
          <p:nvPr/>
        </p:nvSpPr>
        <p:spPr>
          <a:xfrm>
            <a:off x="6931152" y="4370832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</a:rPr>
              <a:t>PageSpeed</a:t>
            </a:r>
            <a:endParaRPr lang="en-US" sz="800" dirty="0"/>
          </a:p>
        </p:txBody>
      </p:sp>
      <p:sp>
        <p:nvSpPr>
          <p:cNvPr id="13" name="Shape 9"/>
          <p:cNvSpPr/>
          <p:nvPr/>
        </p:nvSpPr>
        <p:spPr>
          <a:xfrm>
            <a:off x="8055864" y="3840480"/>
            <a:ext cx="1051560" cy="1051560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Text 10"/>
          <p:cNvSpPr/>
          <p:nvPr/>
        </p:nvSpPr>
        <p:spPr>
          <a:xfrm>
            <a:off x="8055864" y="3913632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2A900"/>
                </a:solidFill>
              </a:rPr>
              <a:t>100%</a:t>
            </a:r>
            <a:endParaRPr lang="en-US" sz="2000" dirty="0"/>
          </a:p>
        </p:txBody>
      </p:sp>
      <p:sp>
        <p:nvSpPr>
          <p:cNvPr id="15" name="Text 11"/>
          <p:cNvSpPr/>
          <p:nvPr/>
        </p:nvSpPr>
        <p:spPr>
          <a:xfrm>
            <a:off x="8055864" y="4370832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</a:rPr>
              <a:t>Responsive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B254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 Projects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A5568"/>
                </a:solidFill>
              </a:rPr>
              <a:t>Selected builds delivered to Australian clients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256032" y="1234440"/>
            <a:ext cx="2834640" cy="3611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56032" y="1234440"/>
            <a:ext cx="2834640" cy="77724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93192" y="1298448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</a:rPr>
              <a:t>ShopAUS — WooCommerce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393192" y="1664208"/>
            <a:ext cx="1005840" cy="228600"/>
          </a:xfrm>
          <a:prstGeom prst="roundRect">
            <a:avLst>
              <a:gd name="adj" fmla="val 12000"/>
            </a:avLst>
          </a:prstGeom>
          <a:solidFill>
            <a:srgbClr val="FFFFFF">
              <a:alpha val="3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93192" y="1664208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</a:rPr>
              <a:t>E-Commerce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393192" y="2103120"/>
            <a:ext cx="411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B6CA8"/>
                </a:solidFill>
              </a:rPr>
              <a:t>Stack: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786384" y="2103120"/>
            <a:ext cx="2194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A5568"/>
                </a:solidFill>
              </a:rPr>
              <a:t>WordPress · WooComm. · Figma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393192" y="2450592"/>
            <a:ext cx="2606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02C"/>
                </a:solidFill>
              </a:rPr>
              <a:t>Custom theme built pixel-perfect from Figma designs. Afterpay &amp; Stripe integrated. 96 PageSpeed. Mobile-first.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393192" y="3584448"/>
            <a:ext cx="2606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B6CA8"/>
                </a:solidFill>
              </a:rPr>
              <a:t>Highlights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20624" y="3922776"/>
            <a:ext cx="109728" cy="109728"/>
          </a:xfrm>
          <a:prstGeom prst="ellipse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94360" y="3858768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02C"/>
                </a:solidFill>
              </a:rPr>
              <a:t>96 PageSpeed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20624" y="4197096"/>
            <a:ext cx="109728" cy="109728"/>
          </a:xfrm>
          <a:prstGeom prst="ellipse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4133088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02C"/>
                </a:solidFill>
              </a:rPr>
              <a:t>2.8s Load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20624" y="4471416"/>
            <a:ext cx="109728" cy="109728"/>
          </a:xfrm>
          <a:prstGeom prst="ellipse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4407408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02C"/>
                </a:solidFill>
              </a:rPr>
              <a:t>+38% Conversion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246120" y="1234440"/>
            <a:ext cx="2834640" cy="3611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246120" y="1234440"/>
            <a:ext cx="2834640" cy="777240"/>
          </a:xfrm>
          <a:prstGeom prst="rect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383280" y="1298448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</a:rPr>
              <a:t>FinTrack SaaS Dashboard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3383280" y="1664208"/>
            <a:ext cx="1005840" cy="228600"/>
          </a:xfrm>
          <a:prstGeom prst="roundRect">
            <a:avLst>
              <a:gd name="adj" fmla="val 12000"/>
            </a:avLst>
          </a:prstGeom>
          <a:solidFill>
            <a:srgbClr val="FFFFFF">
              <a:alpha val="3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383280" y="1664208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</a:rPr>
              <a:t>React.js App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3383280" y="2103120"/>
            <a:ext cx="411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E8563A"/>
                </a:solidFill>
              </a:rPr>
              <a:t>Stack: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3776472" y="2103120"/>
            <a:ext cx="2194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A5568"/>
                </a:solidFill>
              </a:rPr>
              <a:t>React · Chart.js · REST API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3383280" y="2450592"/>
            <a:ext cx="2606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02C"/>
                </a:solidFill>
              </a:rPr>
              <a:t>Real-time financial dashboard with live charting, multi-user auth, and mobile-responsive layout. WCAG AA compliant.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3383280" y="3584448"/>
            <a:ext cx="2606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8563A"/>
                </a:solidFill>
              </a:rPr>
              <a:t>Highlights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3410712" y="3922776"/>
            <a:ext cx="109728" cy="109728"/>
          </a:xfrm>
          <a:prstGeom prst="ellipse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584448" y="3858768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02C"/>
                </a:solidFill>
              </a:rPr>
              <a:t>React Frontend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410712" y="4197096"/>
            <a:ext cx="109728" cy="109728"/>
          </a:xfrm>
          <a:prstGeom prst="ellipse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584448" y="4133088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02C"/>
                </a:solidFill>
              </a:rPr>
              <a:t>WCAG AA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3410712" y="4471416"/>
            <a:ext cx="109728" cy="109728"/>
          </a:xfrm>
          <a:prstGeom prst="ellipse">
            <a:avLst/>
          </a:prstGeom>
          <a:solidFill>
            <a:srgbClr val="E8563A"/>
          </a:solidFill>
          <a:ln w="12700">
            <a:solidFill>
              <a:srgbClr val="E8563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584448" y="4407408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02C"/>
                </a:solidFill>
              </a:rPr>
              <a:t>Real-time Data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36208" y="1234440"/>
            <a:ext cx="2834640" cy="3611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6236208" y="1234440"/>
            <a:ext cx="2834640" cy="777240"/>
          </a:xfrm>
          <a:prstGeom prst="rect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373368" y="1298448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</a:rPr>
              <a:t>BrightSmile Dental</a:t>
            </a:r>
            <a:endParaRPr lang="en-US" sz="1150" dirty="0"/>
          </a:p>
        </p:txBody>
      </p:sp>
      <p:sp>
        <p:nvSpPr>
          <p:cNvPr id="37" name="Shape 35"/>
          <p:cNvSpPr/>
          <p:nvPr/>
        </p:nvSpPr>
        <p:spPr>
          <a:xfrm>
            <a:off x="6373368" y="1664208"/>
            <a:ext cx="1005840" cy="228600"/>
          </a:xfrm>
          <a:prstGeom prst="roundRect">
            <a:avLst>
              <a:gd name="adj" fmla="val 12000"/>
            </a:avLst>
          </a:prstGeom>
          <a:solidFill>
            <a:srgbClr val="FFFFFF">
              <a:alpha val="3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373368" y="1664208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</a:rPr>
              <a:t>Multi-Location Site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6373368" y="2103120"/>
            <a:ext cx="411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2A900"/>
                </a:solidFill>
              </a:rPr>
              <a:t>Stack:</a:t>
            </a:r>
            <a:endParaRPr lang="en-US" sz="850" dirty="0"/>
          </a:p>
        </p:txBody>
      </p:sp>
      <p:sp>
        <p:nvSpPr>
          <p:cNvPr id="40" name="Text 38"/>
          <p:cNvSpPr/>
          <p:nvPr/>
        </p:nvSpPr>
        <p:spPr>
          <a:xfrm>
            <a:off x="6766560" y="2103120"/>
            <a:ext cx="2194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A5568"/>
                </a:solidFill>
              </a:rPr>
              <a:t>WordPress · SEO · Booking API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6373368" y="2450592"/>
            <a:ext cx="2606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202C"/>
                </a:solidFill>
              </a:rPr>
              <a:t>Multi-location dental group site with online booking integration. Ranked #1 on Google Maps in 3 months post-launch.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6373368" y="3584448"/>
            <a:ext cx="2606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2A900"/>
                </a:solidFill>
              </a:rPr>
              <a:t>Highlights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6400800" y="3922776"/>
            <a:ext cx="109728" cy="109728"/>
          </a:xfrm>
          <a:prstGeom prst="ellipse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574536" y="3858768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02C"/>
                </a:solidFill>
              </a:rPr>
              <a:t>#1 Google Maps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6400800" y="4197096"/>
            <a:ext cx="109728" cy="109728"/>
          </a:xfrm>
          <a:prstGeom prst="ellipse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574536" y="4133088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02C"/>
                </a:solidFill>
              </a:rPr>
              <a:t>4 Locations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6400800" y="4471416"/>
            <a:ext cx="109728" cy="109728"/>
          </a:xfrm>
          <a:prstGeom prst="ellipse">
            <a:avLst/>
          </a:prstGeom>
          <a:solidFill>
            <a:srgbClr val="F2A900"/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574536" y="4407408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02C"/>
                </a:solidFill>
              </a:rPr>
              <a:t>+290% Leads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731520" y="3200400"/>
            <a:ext cx="3200400" cy="3200400"/>
          </a:xfrm>
          <a:prstGeom prst="ellipse">
            <a:avLst/>
          </a:prstGeom>
          <a:solidFill>
            <a:srgbClr val="2EC4B6">
              <a:alpha val="10000"/>
            </a:srgbClr>
          </a:solidFill>
          <a:ln w="12700">
            <a:solidFill>
              <a:srgbClr val="2EC4B6">
                <a:alpha val="1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72400" y="-457200"/>
            <a:ext cx="2743200" cy="2743200"/>
          </a:xfrm>
          <a:prstGeom prst="ellipse">
            <a:avLst/>
          </a:prstGeom>
          <a:solidFill>
            <a:srgbClr val="F2A900">
              <a:alpha val="12000"/>
            </a:srgbClr>
          </a:solidFill>
          <a:ln w="12700">
            <a:solidFill>
              <a:srgbClr val="F2A900">
                <a:alpha val="12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UI/UX Design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2A900"/>
                </a:solidFill>
              </a:rPr>
              <a:t>Crafting intuitive, visually compelling digital experiences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56032" y="1371600"/>
            <a:ext cx="2103120" cy="2560320"/>
          </a:xfrm>
          <a:prstGeom prst="rect">
            <a:avLst/>
          </a:prstGeom>
          <a:solidFill>
            <a:srgbClr val="0D2542"/>
          </a:solidFill>
          <a:ln w="12700">
            <a:solidFill>
              <a:srgbClr val="2EC4B6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93192" y="14630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2EC4B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3800" dirty="0"/>
          </a:p>
        </p:txBody>
      </p:sp>
      <p:sp>
        <p:nvSpPr>
          <p:cNvPr id="8" name="Shape 6"/>
          <p:cNvSpPr/>
          <p:nvPr/>
        </p:nvSpPr>
        <p:spPr>
          <a:xfrm>
            <a:off x="393192" y="2084832"/>
            <a:ext cx="1371600" cy="4572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93192" y="224028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Research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93192" y="2633472"/>
            <a:ext cx="1828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0C4FF"/>
                </a:solidFill>
              </a:rPr>
              <a:t>User interviews, competitor analysis, persona mapping, journey mapping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514600" y="1371600"/>
            <a:ext cx="2103120" cy="2560320"/>
          </a:xfrm>
          <a:prstGeom prst="rect">
            <a:avLst/>
          </a:prstGeom>
          <a:solidFill>
            <a:srgbClr val="0D2542"/>
          </a:solidFill>
          <a:ln w="12700">
            <a:solidFill>
              <a:srgbClr val="2EC4B6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2651760" y="14630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2EC4B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3800" dirty="0"/>
          </a:p>
        </p:txBody>
      </p:sp>
      <p:sp>
        <p:nvSpPr>
          <p:cNvPr id="13" name="Shape 11"/>
          <p:cNvSpPr/>
          <p:nvPr/>
        </p:nvSpPr>
        <p:spPr>
          <a:xfrm>
            <a:off x="2651760" y="2084832"/>
            <a:ext cx="1371600" cy="4572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651760" y="224028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Wireframe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651760" y="2633472"/>
            <a:ext cx="1828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0C4FF"/>
                </a:solidFill>
              </a:rPr>
              <a:t>Low-fi sketches, information architecture, content hierarchy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773168" y="1371600"/>
            <a:ext cx="2103120" cy="2560320"/>
          </a:xfrm>
          <a:prstGeom prst="rect">
            <a:avLst/>
          </a:prstGeom>
          <a:solidFill>
            <a:srgbClr val="0D2542"/>
          </a:solidFill>
          <a:ln w="12700">
            <a:solidFill>
              <a:srgbClr val="2EC4B6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910328" y="14630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2EC4B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3800" dirty="0"/>
          </a:p>
        </p:txBody>
      </p:sp>
      <p:sp>
        <p:nvSpPr>
          <p:cNvPr id="18" name="Shape 16"/>
          <p:cNvSpPr/>
          <p:nvPr/>
        </p:nvSpPr>
        <p:spPr>
          <a:xfrm>
            <a:off x="4910328" y="2084832"/>
            <a:ext cx="1371600" cy="4572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910328" y="224028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Prototype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910328" y="2633472"/>
            <a:ext cx="1828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0C4FF"/>
                </a:solidFill>
              </a:rPr>
              <a:t>High-fidelity Figma prototypes, interactive flows, micro-animations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7031736" y="1371600"/>
            <a:ext cx="2103120" cy="2560320"/>
          </a:xfrm>
          <a:prstGeom prst="rect">
            <a:avLst/>
          </a:prstGeom>
          <a:solidFill>
            <a:srgbClr val="0D2542"/>
          </a:solidFill>
          <a:ln w="12700">
            <a:solidFill>
              <a:srgbClr val="2EC4B6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68896" y="14630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2EC4B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3800" dirty="0"/>
          </a:p>
        </p:txBody>
      </p:sp>
      <p:sp>
        <p:nvSpPr>
          <p:cNvPr id="23" name="Shape 21"/>
          <p:cNvSpPr/>
          <p:nvPr/>
        </p:nvSpPr>
        <p:spPr>
          <a:xfrm>
            <a:off x="7168896" y="2084832"/>
            <a:ext cx="1371600" cy="45720"/>
          </a:xfrm>
          <a:prstGeom prst="rect">
            <a:avLst/>
          </a:prstGeom>
          <a:solidFill>
            <a:srgbClr val="2EC4B6"/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168896" y="224028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Test &amp; Deliver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7168896" y="2633472"/>
            <a:ext cx="1828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A0C4FF"/>
                </a:solidFill>
              </a:rPr>
              <a:t>Usability testing, dev handoff, design system documentation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57200" y="411480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A900"/>
                </a:solidFill>
              </a:rPr>
              <a:t>Design Tools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57200" y="4480560"/>
            <a:ext cx="708660" cy="274320"/>
          </a:xfrm>
          <a:prstGeom prst="roundRect">
            <a:avLst>
              <a:gd name="adj" fmla="val 16667"/>
            </a:avLst>
          </a:prstGeom>
          <a:solidFill>
            <a:srgbClr val="2EC4B6">
              <a:alpha val="25000"/>
            </a:srgbClr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4480560"/>
            <a:ext cx="7086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EC4B6"/>
                </a:solidFill>
              </a:rPr>
              <a:t>Figma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1303020" y="4480560"/>
            <a:ext cx="914400" cy="274320"/>
          </a:xfrm>
          <a:prstGeom prst="roundRect">
            <a:avLst>
              <a:gd name="adj" fmla="val 16667"/>
            </a:avLst>
          </a:prstGeom>
          <a:solidFill>
            <a:srgbClr val="2EC4B6">
              <a:alpha val="25000"/>
            </a:srgbClr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303020" y="448056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EC4B6"/>
                </a:solidFill>
              </a:rPr>
              <a:t>Adobe XD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2354580" y="4480560"/>
            <a:ext cx="1120140" cy="274320"/>
          </a:xfrm>
          <a:prstGeom prst="roundRect">
            <a:avLst>
              <a:gd name="adj" fmla="val 16667"/>
            </a:avLst>
          </a:prstGeom>
          <a:solidFill>
            <a:srgbClr val="2EC4B6">
              <a:alpha val="25000"/>
            </a:srgbClr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354580" y="4480560"/>
            <a:ext cx="11201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EC4B6"/>
                </a:solidFill>
              </a:rPr>
              <a:t>Illustrator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3611880" y="4480560"/>
            <a:ext cx="982980" cy="274320"/>
          </a:xfrm>
          <a:prstGeom prst="roundRect">
            <a:avLst>
              <a:gd name="adj" fmla="val 16667"/>
            </a:avLst>
          </a:prstGeom>
          <a:solidFill>
            <a:srgbClr val="2EC4B6">
              <a:alpha val="25000"/>
            </a:srgbClr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611880" y="4480560"/>
            <a:ext cx="9829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EC4B6"/>
                </a:solidFill>
              </a:rPr>
              <a:t>Photoshop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4732020" y="4480560"/>
            <a:ext cx="914400" cy="274320"/>
          </a:xfrm>
          <a:prstGeom prst="roundRect">
            <a:avLst>
              <a:gd name="adj" fmla="val 16667"/>
            </a:avLst>
          </a:prstGeom>
          <a:solidFill>
            <a:srgbClr val="2EC4B6">
              <a:alpha val="25000"/>
            </a:srgbClr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732020" y="448056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EC4B6"/>
                </a:solidFill>
              </a:rPr>
              <a:t>InVision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5783580" y="4480560"/>
            <a:ext cx="777240" cy="274320"/>
          </a:xfrm>
          <a:prstGeom prst="roundRect">
            <a:avLst>
              <a:gd name="adj" fmla="val 16667"/>
            </a:avLst>
          </a:prstGeom>
          <a:solidFill>
            <a:srgbClr val="2EC4B6">
              <a:alpha val="25000"/>
            </a:srgbClr>
          </a:solidFill>
          <a:ln w="12700">
            <a:solidFill>
              <a:srgbClr val="2EC4B6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783580" y="448056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EC4B6"/>
                </a:solidFill>
              </a:rPr>
              <a:t>Zeplin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Aakriti Aggarwal — Portfolio 2026</dc:title>
  <dc:subject>PptxGenJS Presentation</dc:subject>
  <dc:creator>Aakriti Aggarwal</dc:creator>
  <cp:lastModifiedBy>Aakriti Aggarwal</cp:lastModifiedBy>
  <cp:revision>1</cp:revision>
  <dcterms:created xsi:type="dcterms:W3CDTF">2026-05-14T19:26:10Z</dcterms:created>
  <dcterms:modified xsi:type="dcterms:W3CDTF">2026-05-14T19:26:10Z</dcterms:modified>
</cp:coreProperties>
</file>